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73"/>
  </p:notesMasterIdLst>
  <p:sldIdLst>
    <p:sldId id="268" r:id="rId2"/>
    <p:sldId id="310" r:id="rId3"/>
    <p:sldId id="315" r:id="rId4"/>
    <p:sldId id="319" r:id="rId5"/>
    <p:sldId id="353" r:id="rId6"/>
    <p:sldId id="354" r:id="rId7"/>
    <p:sldId id="360" r:id="rId8"/>
    <p:sldId id="366" r:id="rId9"/>
    <p:sldId id="387" r:id="rId10"/>
    <p:sldId id="384" r:id="rId11"/>
    <p:sldId id="386" r:id="rId12"/>
    <p:sldId id="343" r:id="rId13"/>
    <p:sldId id="388" r:id="rId14"/>
    <p:sldId id="389" r:id="rId15"/>
    <p:sldId id="390" r:id="rId16"/>
    <p:sldId id="391" r:id="rId17"/>
    <p:sldId id="392" r:id="rId18"/>
    <p:sldId id="394" r:id="rId19"/>
    <p:sldId id="395" r:id="rId20"/>
    <p:sldId id="396" r:id="rId21"/>
    <p:sldId id="402" r:id="rId22"/>
    <p:sldId id="404" r:id="rId23"/>
    <p:sldId id="405" r:id="rId24"/>
    <p:sldId id="406" r:id="rId25"/>
    <p:sldId id="407" r:id="rId26"/>
    <p:sldId id="408" r:id="rId27"/>
    <p:sldId id="409" r:id="rId28"/>
    <p:sldId id="410" r:id="rId29"/>
    <p:sldId id="412" r:id="rId30"/>
    <p:sldId id="413" r:id="rId31"/>
    <p:sldId id="414" r:id="rId32"/>
    <p:sldId id="416" r:id="rId33"/>
    <p:sldId id="418" r:id="rId34"/>
    <p:sldId id="419" r:id="rId35"/>
    <p:sldId id="420" r:id="rId36"/>
    <p:sldId id="421" r:id="rId37"/>
    <p:sldId id="422" r:id="rId38"/>
    <p:sldId id="423" r:id="rId39"/>
    <p:sldId id="424" r:id="rId40"/>
    <p:sldId id="425" r:id="rId41"/>
    <p:sldId id="426" r:id="rId42"/>
    <p:sldId id="427" r:id="rId43"/>
    <p:sldId id="428" r:id="rId44"/>
    <p:sldId id="429" r:id="rId45"/>
    <p:sldId id="430" r:id="rId46"/>
    <p:sldId id="431" r:id="rId47"/>
    <p:sldId id="432" r:id="rId48"/>
    <p:sldId id="433" r:id="rId49"/>
    <p:sldId id="434" r:id="rId50"/>
    <p:sldId id="435" r:id="rId51"/>
    <p:sldId id="436" r:id="rId52"/>
    <p:sldId id="370" r:id="rId53"/>
    <p:sldId id="371" r:id="rId54"/>
    <p:sldId id="332" r:id="rId55"/>
    <p:sldId id="333" r:id="rId56"/>
    <p:sldId id="334" r:id="rId57"/>
    <p:sldId id="335" r:id="rId58"/>
    <p:sldId id="336" r:id="rId59"/>
    <p:sldId id="337" r:id="rId60"/>
    <p:sldId id="339" r:id="rId61"/>
    <p:sldId id="340" r:id="rId62"/>
    <p:sldId id="341" r:id="rId63"/>
    <p:sldId id="342" r:id="rId64"/>
    <p:sldId id="372" r:id="rId65"/>
    <p:sldId id="373" r:id="rId66"/>
    <p:sldId id="374" r:id="rId67"/>
    <p:sldId id="375" r:id="rId68"/>
    <p:sldId id="378" r:id="rId69"/>
    <p:sldId id="382" r:id="rId70"/>
    <p:sldId id="380" r:id="rId71"/>
    <p:sldId id="381" r:id="rId7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091" autoAdjust="0"/>
    <p:restoredTop sz="94660"/>
  </p:normalViewPr>
  <p:slideViewPr>
    <p:cSldViewPr>
      <p:cViewPr varScale="1">
        <p:scale>
          <a:sx n="32" d="100"/>
          <a:sy n="32" d="100"/>
        </p:scale>
        <p:origin x="-102" y="-12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55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10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419797BF-8837-4082-8E90-A216E9CFBBB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14B558-7544-42B9-A0A9-4353163902CD}" type="slidenum">
              <a:rPr lang="en-US"/>
              <a:pPr/>
              <a:t>1</a:t>
            </a:fld>
            <a:endParaRPr lang="en-US"/>
          </a:p>
        </p:txBody>
      </p:sp>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a:xfrm>
            <a:off x="914400" y="4343400"/>
            <a:ext cx="5029200" cy="4114800"/>
          </a:xfrm>
        </p:spPr>
        <p:txBody>
          <a:bodyPr/>
          <a:lstStyle/>
          <a:p>
            <a:r>
              <a:rPr lang="en-US" sz="1300"/>
              <a:t>Good morning, I’m Dr. Patricia Quinn, </a:t>
            </a:r>
            <a:r>
              <a:rPr lang="en-US" sz="1300">
                <a:cs typeface="Arial" charset="0"/>
              </a:rPr>
              <a:t>and I’ve worked for 28 years in the areas of AD/HD and learning disabilities. For the past 8 years I’ve focused on gender differences in AD/HD, and founded the National Center for Gender Differences in AD/HD.  </a:t>
            </a:r>
          </a:p>
          <a:p>
            <a:endParaRPr lang="en-US" sz="1300">
              <a:cs typeface="Arial" charset="0"/>
            </a:endParaRPr>
          </a:p>
          <a:p>
            <a:r>
              <a:rPr lang="en-US" sz="1300">
                <a:cs typeface="Times New Roman" pitchFamily="18" charset="0"/>
              </a:rPr>
              <a:t>More education is needed to help identify AD/HD in girls.  I’ve been very pleased to partner with Novartis beginning last spring to develop a survey that helped document some problems girls with AD/HD face. The survey was the first to document perceptions about gender differences in AD/HD among both boys and girls with the disorder, parents of children with the disorder, teachers and the general public. </a:t>
            </a:r>
          </a:p>
          <a:p>
            <a:endParaRPr lang="en-US" sz="1300">
              <a:cs typeface="Times New Roman" pitchFamily="18" charset="0"/>
            </a:endParaRPr>
          </a:p>
          <a:p>
            <a:r>
              <a:rPr lang="en-US" sz="1300">
                <a:cs typeface="Times New Roman" pitchFamily="18" charset="0"/>
              </a:rPr>
              <a:t>I’m here today to provide an overview of some of these gender differences and share some of the survey data, and how it reinforces some of the trends we’ve seen in the limited gender-based research that’s available.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2CF52A-5E8D-481F-B206-11FCA2C370AE}" type="slidenum">
              <a:rPr lang="en-US"/>
              <a:pPr/>
              <a:t>10</a:t>
            </a:fld>
            <a:endParaRPr lang="en-US"/>
          </a:p>
        </p:txBody>
      </p:sp>
      <p:sp>
        <p:nvSpPr>
          <p:cNvPr id="240642" name="Rectangle 2"/>
          <p:cNvSpPr>
            <a:spLocks noRot="1" noChangeArrowheads="1" noTextEdit="1"/>
          </p:cNvSpPr>
          <p:nvPr>
            <p:ph type="sldImg"/>
          </p:nvPr>
        </p:nvSpPr>
        <p:spPr>
          <a:ln/>
        </p:spPr>
      </p:sp>
      <p:sp>
        <p:nvSpPr>
          <p:cNvPr id="240643"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97B1AF-D3A9-4BC3-B085-5EEDEA8B1597}" type="slidenum">
              <a:rPr lang="en-US"/>
              <a:pPr/>
              <a:t>11</a:t>
            </a:fld>
            <a:endParaRPr lang="en-US"/>
          </a:p>
        </p:txBody>
      </p:sp>
      <p:sp>
        <p:nvSpPr>
          <p:cNvPr id="244738" name="Rectangle 2"/>
          <p:cNvSpPr>
            <a:spLocks noRot="1" noChangeArrowheads="1" noTextEdit="1"/>
          </p:cNvSpPr>
          <p:nvPr>
            <p:ph type="sldImg"/>
          </p:nvPr>
        </p:nvSpPr>
        <p:spPr>
          <a:ln/>
        </p:spPr>
      </p:sp>
      <p:sp>
        <p:nvSpPr>
          <p:cNvPr id="244739"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763C35-B29F-4022-B272-AF916EAEE043}" type="slidenum">
              <a:rPr lang="en-US"/>
              <a:pPr/>
              <a:t>12</a:t>
            </a:fld>
            <a:endParaRPr lang="en-US"/>
          </a:p>
        </p:txBody>
      </p:sp>
      <p:sp>
        <p:nvSpPr>
          <p:cNvPr id="182274" name="Rectangle 2"/>
          <p:cNvSpPr>
            <a:spLocks noRo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B9A256-2F02-4796-A4A3-C2756A815489}" type="slidenum">
              <a:rPr lang="en-US"/>
              <a:pPr/>
              <a:t>13</a:t>
            </a:fld>
            <a:endParaRPr lang="en-US"/>
          </a:p>
        </p:txBody>
      </p:sp>
      <p:sp>
        <p:nvSpPr>
          <p:cNvPr id="248834" name="Rectangle 2"/>
          <p:cNvSpPr>
            <a:spLocks noRot="1" noChangeArrowheads="1" noTextEdit="1"/>
          </p:cNvSpPr>
          <p:nvPr>
            <p:ph type="sldImg"/>
          </p:nvPr>
        </p:nvSpPr>
        <p:spPr>
          <a:ln/>
        </p:spPr>
      </p:sp>
      <p:sp>
        <p:nvSpPr>
          <p:cNvPr id="248835"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BAB046-2AC4-4AA1-84F1-D4D85CC4C036}" type="slidenum">
              <a:rPr lang="en-US"/>
              <a:pPr/>
              <a:t>14</a:t>
            </a:fld>
            <a:endParaRPr lang="en-US"/>
          </a:p>
        </p:txBody>
      </p:sp>
      <p:sp>
        <p:nvSpPr>
          <p:cNvPr id="250882" name="Rectangle 2"/>
          <p:cNvSpPr>
            <a:spLocks noRot="1" noChangeArrowheads="1" noTextEdit="1"/>
          </p:cNvSpPr>
          <p:nvPr>
            <p:ph type="sldImg"/>
          </p:nvPr>
        </p:nvSpPr>
        <p:spPr>
          <a:ln/>
        </p:spPr>
      </p:sp>
      <p:sp>
        <p:nvSpPr>
          <p:cNvPr id="250883"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21AE50-398C-45F7-A2D2-E4FA370AC410}" type="slidenum">
              <a:rPr lang="en-US"/>
              <a:pPr/>
              <a:t>15</a:t>
            </a:fld>
            <a:endParaRPr lang="en-US"/>
          </a:p>
        </p:txBody>
      </p:sp>
      <p:sp>
        <p:nvSpPr>
          <p:cNvPr id="252930" name="Rectangle 2"/>
          <p:cNvSpPr>
            <a:spLocks noRot="1" noChangeArrowheads="1" noTextEdit="1"/>
          </p:cNvSpPr>
          <p:nvPr>
            <p:ph type="sldImg"/>
          </p:nvPr>
        </p:nvSpPr>
        <p:spPr>
          <a:ln/>
        </p:spPr>
      </p:sp>
      <p:sp>
        <p:nvSpPr>
          <p:cNvPr id="252931"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A06B05-B3E7-47B9-9660-1929E9701048}" type="slidenum">
              <a:rPr lang="en-US"/>
              <a:pPr/>
              <a:t>16</a:t>
            </a:fld>
            <a:endParaRPr lang="en-US"/>
          </a:p>
        </p:txBody>
      </p:sp>
      <p:sp>
        <p:nvSpPr>
          <p:cNvPr id="254978" name="Rectangle 2"/>
          <p:cNvSpPr>
            <a:spLocks noRot="1" noChangeArrowheads="1" noTextEdit="1"/>
          </p:cNvSpPr>
          <p:nvPr>
            <p:ph type="sldImg"/>
          </p:nvPr>
        </p:nvSpPr>
        <p:spPr>
          <a:ln/>
        </p:spPr>
      </p:sp>
      <p:sp>
        <p:nvSpPr>
          <p:cNvPr id="254979"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5C7894-14D1-4359-93FB-3CC87E442B05}" type="slidenum">
              <a:rPr lang="en-US"/>
              <a:pPr/>
              <a:t>17</a:t>
            </a:fld>
            <a:endParaRPr lang="en-US"/>
          </a:p>
        </p:txBody>
      </p:sp>
      <p:sp>
        <p:nvSpPr>
          <p:cNvPr id="257026" name="Rectangle 2"/>
          <p:cNvSpPr>
            <a:spLocks noRot="1" noChangeArrowheads="1" noTextEdit="1"/>
          </p:cNvSpPr>
          <p:nvPr>
            <p:ph type="sldImg"/>
          </p:nvPr>
        </p:nvSpPr>
        <p:spPr>
          <a:ln/>
        </p:spPr>
      </p:sp>
      <p:sp>
        <p:nvSpPr>
          <p:cNvPr id="257027"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181D69-79BC-4017-A9AE-572A2CFE426A}" type="slidenum">
              <a:rPr lang="en-US"/>
              <a:pPr/>
              <a:t>18</a:t>
            </a:fld>
            <a:endParaRPr lang="en-US"/>
          </a:p>
        </p:txBody>
      </p:sp>
      <p:sp>
        <p:nvSpPr>
          <p:cNvPr id="261122" name="Rectangle 2"/>
          <p:cNvSpPr>
            <a:spLocks noRot="1" noChangeArrowheads="1" noTextEdit="1"/>
          </p:cNvSpPr>
          <p:nvPr>
            <p:ph type="sldImg"/>
          </p:nvPr>
        </p:nvSpPr>
        <p:spPr>
          <a:ln/>
        </p:spPr>
      </p:sp>
      <p:sp>
        <p:nvSpPr>
          <p:cNvPr id="261123"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8EEC72-DC18-4D67-952E-E30BBA91562C}" type="slidenum">
              <a:rPr lang="en-US"/>
              <a:pPr/>
              <a:t>19</a:t>
            </a:fld>
            <a:endParaRPr lang="en-US"/>
          </a:p>
        </p:txBody>
      </p:sp>
      <p:sp>
        <p:nvSpPr>
          <p:cNvPr id="263170" name="Rectangle 2"/>
          <p:cNvSpPr>
            <a:spLocks noRot="1" noChangeArrowheads="1" noTextEdit="1"/>
          </p:cNvSpPr>
          <p:nvPr>
            <p:ph type="sldImg"/>
          </p:nvPr>
        </p:nvSpPr>
        <p:spPr>
          <a:ln/>
        </p:spPr>
      </p:sp>
      <p:sp>
        <p:nvSpPr>
          <p:cNvPr id="263171"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B0EE25-4132-4A71-BF82-870910A94373}" type="slidenum">
              <a:rPr lang="en-US"/>
              <a:pPr/>
              <a:t>2</a:t>
            </a:fld>
            <a:endParaRPr lang="en-US"/>
          </a:p>
        </p:txBody>
      </p:sp>
      <p:sp>
        <p:nvSpPr>
          <p:cNvPr id="159746" name="Rectangle 2"/>
          <p:cNvSpPr>
            <a:spLocks noRo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F96C26-F5D5-4AA9-8C66-ACDFD150C64D}" type="slidenum">
              <a:rPr lang="en-US"/>
              <a:pPr/>
              <a:t>20</a:t>
            </a:fld>
            <a:endParaRPr lang="en-US"/>
          </a:p>
        </p:txBody>
      </p:sp>
      <p:sp>
        <p:nvSpPr>
          <p:cNvPr id="265218" name="Rectangle 2"/>
          <p:cNvSpPr>
            <a:spLocks noRo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862C02-CB75-45D0-9B73-581A6B02842D}" type="slidenum">
              <a:rPr lang="en-US"/>
              <a:pPr/>
              <a:t>21</a:t>
            </a:fld>
            <a:endParaRPr lang="en-US"/>
          </a:p>
        </p:txBody>
      </p:sp>
      <p:sp>
        <p:nvSpPr>
          <p:cNvPr id="277506" name="Rectangle 2"/>
          <p:cNvSpPr>
            <a:spLocks noRot="1" noChangeArrowheads="1" noTextEdit="1"/>
          </p:cNvSpPr>
          <p:nvPr>
            <p:ph type="sldImg"/>
          </p:nvPr>
        </p:nvSpPr>
        <p:spPr>
          <a:ln/>
        </p:spPr>
      </p:sp>
      <p:sp>
        <p:nvSpPr>
          <p:cNvPr id="277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070F77-2E21-494F-824F-1CA8B88C87F0}" type="slidenum">
              <a:rPr lang="en-US"/>
              <a:pPr/>
              <a:t>22</a:t>
            </a:fld>
            <a:endParaRPr lang="en-US"/>
          </a:p>
        </p:txBody>
      </p:sp>
      <p:sp>
        <p:nvSpPr>
          <p:cNvPr id="281602" name="Rectangle 2"/>
          <p:cNvSpPr>
            <a:spLocks noRo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197939-28F6-4917-B2AF-DBEE6211F1BB}" type="slidenum">
              <a:rPr lang="en-US"/>
              <a:pPr/>
              <a:t>23</a:t>
            </a:fld>
            <a:endParaRPr lang="en-US"/>
          </a:p>
        </p:txBody>
      </p:sp>
      <p:sp>
        <p:nvSpPr>
          <p:cNvPr id="283650" name="Rectangle 2"/>
          <p:cNvSpPr>
            <a:spLocks noRo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D39446-50BC-4362-B48C-6BD84EF33AE7}" type="slidenum">
              <a:rPr lang="en-US"/>
              <a:pPr/>
              <a:t>24</a:t>
            </a:fld>
            <a:endParaRPr lang="en-US"/>
          </a:p>
        </p:txBody>
      </p:sp>
      <p:sp>
        <p:nvSpPr>
          <p:cNvPr id="285698" name="Rectangle 2"/>
          <p:cNvSpPr>
            <a:spLocks noRot="1" noChangeArrowheads="1" noTextEdit="1"/>
          </p:cNvSpPr>
          <p:nvPr>
            <p:ph type="sldImg"/>
          </p:nvPr>
        </p:nvSpPr>
        <p:spPr>
          <a:ln/>
        </p:spPr>
      </p:sp>
      <p:sp>
        <p:nvSpPr>
          <p:cNvPr id="285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271A9E-CB85-4ACC-8E89-CA75094E799D}" type="slidenum">
              <a:rPr lang="en-US"/>
              <a:pPr/>
              <a:t>25</a:t>
            </a:fld>
            <a:endParaRPr lang="en-US"/>
          </a:p>
        </p:txBody>
      </p:sp>
      <p:sp>
        <p:nvSpPr>
          <p:cNvPr id="287746" name="Rectangle 2"/>
          <p:cNvSpPr>
            <a:spLocks noRo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46A5EE-D416-4FE6-9180-E8A3CEEAE02B}" type="slidenum">
              <a:rPr lang="en-US"/>
              <a:pPr/>
              <a:t>26</a:t>
            </a:fld>
            <a:endParaRPr lang="en-US"/>
          </a:p>
        </p:txBody>
      </p:sp>
      <p:sp>
        <p:nvSpPr>
          <p:cNvPr id="289794" name="Rectangle 2"/>
          <p:cNvSpPr>
            <a:spLocks noRo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46C1E5-D439-48AB-A295-D874E651D270}" type="slidenum">
              <a:rPr lang="en-US"/>
              <a:pPr/>
              <a:t>27</a:t>
            </a:fld>
            <a:endParaRPr lang="en-US"/>
          </a:p>
        </p:txBody>
      </p:sp>
      <p:sp>
        <p:nvSpPr>
          <p:cNvPr id="291842" name="Rectangle 2"/>
          <p:cNvSpPr>
            <a:spLocks noRot="1" noChangeArrowheads="1" noTextEdit="1"/>
          </p:cNvSpPr>
          <p:nvPr>
            <p:ph type="sldImg"/>
          </p:nvPr>
        </p:nvSpPr>
        <p:spPr>
          <a:ln/>
        </p:spPr>
      </p:sp>
      <p:sp>
        <p:nvSpPr>
          <p:cNvPr id="291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3779A5-4950-409A-98C8-8D5FA6301697}" type="slidenum">
              <a:rPr lang="en-US"/>
              <a:pPr/>
              <a:t>28</a:t>
            </a:fld>
            <a:endParaRPr lang="en-US"/>
          </a:p>
        </p:txBody>
      </p:sp>
      <p:sp>
        <p:nvSpPr>
          <p:cNvPr id="293890" name="Rectangle 2"/>
          <p:cNvSpPr>
            <a:spLocks noRot="1" noChangeArrowheads="1" noTextEdit="1"/>
          </p:cNvSpPr>
          <p:nvPr>
            <p:ph type="sldImg"/>
          </p:nvPr>
        </p:nvSpPr>
        <p:spPr>
          <a:ln/>
        </p:spPr>
      </p:sp>
      <p:sp>
        <p:nvSpPr>
          <p:cNvPr id="293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3DACA-051F-4EE5-A6E9-5ABA7208D7F7}" type="slidenum">
              <a:rPr lang="en-US"/>
              <a:pPr/>
              <a:t>29</a:t>
            </a:fld>
            <a:endParaRPr lang="en-US"/>
          </a:p>
        </p:txBody>
      </p:sp>
      <p:sp>
        <p:nvSpPr>
          <p:cNvPr id="297986" name="Rectangle 2"/>
          <p:cNvSpPr>
            <a:spLocks noRot="1" noChangeArrowheads="1" noTextEdit="1"/>
          </p:cNvSpPr>
          <p:nvPr>
            <p:ph type="sldImg"/>
          </p:nvPr>
        </p:nvSpPr>
        <p:spPr>
          <a:ln/>
        </p:spPr>
      </p:sp>
      <p:sp>
        <p:nvSpPr>
          <p:cNvPr id="297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1AAE50-1873-402C-89DA-8243619975B6}" type="slidenum">
              <a:rPr lang="en-US"/>
              <a:pPr/>
              <a:t>3</a:t>
            </a:fld>
            <a:endParaRPr lang="en-US"/>
          </a:p>
        </p:txBody>
      </p:sp>
      <p:sp>
        <p:nvSpPr>
          <p:cNvPr id="161794" name="Rectangle 2"/>
          <p:cNvSpPr>
            <a:spLocks noRo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70C5F2-566D-417A-8617-BFC8C60AABDA}" type="slidenum">
              <a:rPr lang="en-US"/>
              <a:pPr/>
              <a:t>30</a:t>
            </a:fld>
            <a:endParaRPr lang="en-US"/>
          </a:p>
        </p:txBody>
      </p:sp>
      <p:sp>
        <p:nvSpPr>
          <p:cNvPr id="300034" name="Rectangle 2"/>
          <p:cNvSpPr>
            <a:spLocks noRo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10ED9F-8C01-4D08-9B8C-6BD033D70731}" type="slidenum">
              <a:rPr lang="en-US"/>
              <a:pPr/>
              <a:t>31</a:t>
            </a:fld>
            <a:endParaRPr lang="en-US"/>
          </a:p>
        </p:txBody>
      </p:sp>
      <p:sp>
        <p:nvSpPr>
          <p:cNvPr id="302082" name="Rectangle 2"/>
          <p:cNvSpPr>
            <a:spLocks noRo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CC29FB-981C-4A05-8A96-24C666B7F602}" type="slidenum">
              <a:rPr lang="en-US"/>
              <a:pPr/>
              <a:t>32</a:t>
            </a:fld>
            <a:endParaRPr lang="en-US"/>
          </a:p>
        </p:txBody>
      </p:sp>
      <p:sp>
        <p:nvSpPr>
          <p:cNvPr id="306178" name="Rectangle 2"/>
          <p:cNvSpPr>
            <a:spLocks noRo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7DF426-0166-4168-8B21-7CCF76D8ACF4}" type="slidenum">
              <a:rPr lang="en-US"/>
              <a:pPr/>
              <a:t>33</a:t>
            </a:fld>
            <a:endParaRPr lang="en-US"/>
          </a:p>
        </p:txBody>
      </p:sp>
      <p:sp>
        <p:nvSpPr>
          <p:cNvPr id="310274" name="Rectangle 2"/>
          <p:cNvSpPr>
            <a:spLocks noRot="1" noChangeArrowheads="1" noTextEdit="1"/>
          </p:cNvSpPr>
          <p:nvPr>
            <p:ph type="sldImg"/>
          </p:nvPr>
        </p:nvSpPr>
        <p:spPr>
          <a:ln/>
        </p:spPr>
      </p:sp>
      <p:sp>
        <p:nvSpPr>
          <p:cNvPr id="310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5FE1BA-2063-47F0-B81F-23105B27A6DD}" type="slidenum">
              <a:rPr lang="en-US"/>
              <a:pPr/>
              <a:t>34</a:t>
            </a:fld>
            <a:endParaRPr lang="en-US"/>
          </a:p>
        </p:txBody>
      </p:sp>
      <p:sp>
        <p:nvSpPr>
          <p:cNvPr id="312322" name="Rectangle 2"/>
          <p:cNvSpPr>
            <a:spLocks noRo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48DA02-F6A1-4664-908E-61E7794096A9}" type="slidenum">
              <a:rPr lang="en-US"/>
              <a:pPr/>
              <a:t>35</a:t>
            </a:fld>
            <a:endParaRPr lang="en-US"/>
          </a:p>
        </p:txBody>
      </p:sp>
      <p:sp>
        <p:nvSpPr>
          <p:cNvPr id="314370" name="Rectangle 2"/>
          <p:cNvSpPr>
            <a:spLocks noRot="1"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597F56-5684-4A10-9325-8F31974C2E3C}" type="slidenum">
              <a:rPr lang="en-US"/>
              <a:pPr/>
              <a:t>36</a:t>
            </a:fld>
            <a:endParaRPr lang="en-US"/>
          </a:p>
        </p:txBody>
      </p:sp>
      <p:sp>
        <p:nvSpPr>
          <p:cNvPr id="316418" name="Rectangle 2"/>
          <p:cNvSpPr>
            <a:spLocks noRo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3BD3EE-C640-4F40-AF51-C5F488404CD8}" type="slidenum">
              <a:rPr lang="en-US"/>
              <a:pPr/>
              <a:t>37</a:t>
            </a:fld>
            <a:endParaRPr lang="en-US"/>
          </a:p>
        </p:txBody>
      </p:sp>
      <p:sp>
        <p:nvSpPr>
          <p:cNvPr id="318466" name="Rectangle 2"/>
          <p:cNvSpPr>
            <a:spLocks noRot="1" noChangeArrowheads="1" noTextEdit="1"/>
          </p:cNvSpPr>
          <p:nvPr>
            <p:ph type="sldImg"/>
          </p:nvPr>
        </p:nvSpPr>
        <p:spPr>
          <a:ln/>
        </p:spPr>
      </p:sp>
      <p:sp>
        <p:nvSpPr>
          <p:cNvPr id="318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FB7DCB-9F8C-474D-8C30-91A933631A93}" type="slidenum">
              <a:rPr lang="en-US"/>
              <a:pPr/>
              <a:t>38</a:t>
            </a:fld>
            <a:endParaRPr lang="en-US"/>
          </a:p>
        </p:txBody>
      </p:sp>
      <p:sp>
        <p:nvSpPr>
          <p:cNvPr id="320514" name="Rectangle 2"/>
          <p:cNvSpPr>
            <a:spLocks noRot="1" noChangeArrowheads="1" noTextEdit="1"/>
          </p:cNvSpPr>
          <p:nvPr>
            <p:ph type="sldImg"/>
          </p:nvPr>
        </p:nvSpPr>
        <p:spPr>
          <a:ln/>
        </p:spPr>
      </p:sp>
      <p:sp>
        <p:nvSpPr>
          <p:cNvPr id="320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04266-F819-4D44-8EFB-7CA9B96C0066}" type="slidenum">
              <a:rPr lang="en-US"/>
              <a:pPr/>
              <a:t>39</a:t>
            </a:fld>
            <a:endParaRPr lang="en-US"/>
          </a:p>
        </p:txBody>
      </p:sp>
      <p:sp>
        <p:nvSpPr>
          <p:cNvPr id="322562" name="Rectangle 2"/>
          <p:cNvSpPr>
            <a:spLocks noRot="1" noChangeArrowheads="1" noTextEdit="1"/>
          </p:cNvSpPr>
          <p:nvPr>
            <p:ph type="sldImg"/>
          </p:nvPr>
        </p:nvSpPr>
        <p:spPr>
          <a:ln/>
        </p:spPr>
      </p:sp>
      <p:sp>
        <p:nvSpPr>
          <p:cNvPr id="322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603FED-97D1-4834-AC91-7C0FAD76C5C0}" type="slidenum">
              <a:rPr lang="en-US"/>
              <a:pPr/>
              <a:t>4</a:t>
            </a:fld>
            <a:endParaRPr lang="en-US"/>
          </a:p>
        </p:txBody>
      </p:sp>
      <p:sp>
        <p:nvSpPr>
          <p:cNvPr id="162818" name="Rectangle 2"/>
          <p:cNvSpPr>
            <a:spLocks noRo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C81518-12E8-468F-B5A1-B976A391C898}" type="slidenum">
              <a:rPr lang="en-US"/>
              <a:pPr/>
              <a:t>40</a:t>
            </a:fld>
            <a:endParaRPr lang="en-US"/>
          </a:p>
        </p:txBody>
      </p:sp>
      <p:sp>
        <p:nvSpPr>
          <p:cNvPr id="324610" name="Rectangle 2"/>
          <p:cNvSpPr>
            <a:spLocks noRo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7D9202-5FD7-4F86-9EFF-4739D4F42033}" type="slidenum">
              <a:rPr lang="en-US"/>
              <a:pPr/>
              <a:t>41</a:t>
            </a:fld>
            <a:endParaRPr lang="en-US"/>
          </a:p>
        </p:txBody>
      </p:sp>
      <p:sp>
        <p:nvSpPr>
          <p:cNvPr id="326658" name="Rectangle 2"/>
          <p:cNvSpPr>
            <a:spLocks noRot="1" noChangeArrowheads="1" noTextEdit="1"/>
          </p:cNvSpPr>
          <p:nvPr>
            <p:ph type="sldImg"/>
          </p:nvPr>
        </p:nvSpPr>
        <p:spPr>
          <a:ln/>
        </p:spPr>
      </p:sp>
      <p:sp>
        <p:nvSpPr>
          <p:cNvPr id="326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FDCE-0AD7-4537-AD97-A0E55EADC48B}" type="slidenum">
              <a:rPr lang="en-US"/>
              <a:pPr/>
              <a:t>42</a:t>
            </a:fld>
            <a:endParaRPr lang="en-US"/>
          </a:p>
        </p:txBody>
      </p:sp>
      <p:sp>
        <p:nvSpPr>
          <p:cNvPr id="328706" name="Rectangle 2"/>
          <p:cNvSpPr>
            <a:spLocks noRot="1"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47DEA0-8CE3-4099-9A70-7D25FA629B47}" type="slidenum">
              <a:rPr lang="en-US"/>
              <a:pPr/>
              <a:t>43</a:t>
            </a:fld>
            <a:endParaRPr lang="en-US"/>
          </a:p>
        </p:txBody>
      </p:sp>
      <p:sp>
        <p:nvSpPr>
          <p:cNvPr id="330754" name="Rectangle 2"/>
          <p:cNvSpPr>
            <a:spLocks noRot="1" noChangeArrowheads="1" noTextEdit="1"/>
          </p:cNvSpPr>
          <p:nvPr>
            <p:ph type="sldImg"/>
          </p:nvPr>
        </p:nvSpPr>
        <p:spPr>
          <a:ln/>
        </p:spPr>
      </p:sp>
      <p:sp>
        <p:nvSpPr>
          <p:cNvPr id="330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4B8D9B-E81B-4C87-8E26-2A0DDF63DE27}" type="slidenum">
              <a:rPr lang="en-US"/>
              <a:pPr/>
              <a:t>44</a:t>
            </a:fld>
            <a:endParaRPr lang="en-US"/>
          </a:p>
        </p:txBody>
      </p:sp>
      <p:sp>
        <p:nvSpPr>
          <p:cNvPr id="332802" name="Rectangle 2"/>
          <p:cNvSpPr>
            <a:spLocks noRot="1" noChangeArrowheads="1" noTextEdit="1"/>
          </p:cNvSpPr>
          <p:nvPr>
            <p:ph type="sldImg"/>
          </p:nvPr>
        </p:nvSpPr>
        <p:spPr>
          <a:ln/>
        </p:spPr>
      </p:sp>
      <p:sp>
        <p:nvSpPr>
          <p:cNvPr id="332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00F209-765C-4F23-BB53-C468114FB124}" type="slidenum">
              <a:rPr lang="en-US"/>
              <a:pPr/>
              <a:t>45</a:t>
            </a:fld>
            <a:endParaRPr lang="en-US"/>
          </a:p>
        </p:txBody>
      </p:sp>
      <p:sp>
        <p:nvSpPr>
          <p:cNvPr id="334850" name="Rectangle 2"/>
          <p:cNvSpPr>
            <a:spLocks noRot="1" noChangeArrowheads="1" noTextEdit="1"/>
          </p:cNvSpPr>
          <p:nvPr>
            <p:ph type="sldImg"/>
          </p:nvPr>
        </p:nvSpPr>
        <p:spPr>
          <a:ln/>
        </p:spPr>
      </p:sp>
      <p:sp>
        <p:nvSpPr>
          <p:cNvPr id="334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E31EC8-165D-42A3-80E9-B797AA66A3B6}" type="slidenum">
              <a:rPr lang="en-US"/>
              <a:pPr/>
              <a:t>46</a:t>
            </a:fld>
            <a:endParaRPr lang="en-US"/>
          </a:p>
        </p:txBody>
      </p:sp>
      <p:sp>
        <p:nvSpPr>
          <p:cNvPr id="336898" name="Rectangle 2"/>
          <p:cNvSpPr>
            <a:spLocks noRot="1" noChangeArrowheads="1" noTextEdit="1"/>
          </p:cNvSpPr>
          <p:nvPr>
            <p:ph type="sldImg"/>
          </p:nvPr>
        </p:nvSpPr>
        <p:spPr>
          <a:ln/>
        </p:spPr>
      </p:sp>
      <p:sp>
        <p:nvSpPr>
          <p:cNvPr id="336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9A9E45-941F-4F09-8B6A-DA459629F68E}" type="slidenum">
              <a:rPr lang="en-US"/>
              <a:pPr/>
              <a:t>47</a:t>
            </a:fld>
            <a:endParaRPr lang="en-US"/>
          </a:p>
        </p:txBody>
      </p:sp>
      <p:sp>
        <p:nvSpPr>
          <p:cNvPr id="338946" name="Rectangle 2"/>
          <p:cNvSpPr>
            <a:spLocks noRot="1" noChangeArrowheads="1" noTextEdit="1"/>
          </p:cNvSpPr>
          <p:nvPr>
            <p:ph type="sldImg"/>
          </p:nvPr>
        </p:nvSpPr>
        <p:spPr>
          <a:ln/>
        </p:spPr>
      </p:sp>
      <p:sp>
        <p:nvSpPr>
          <p:cNvPr id="338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DBAF9-8D1E-4962-AFA7-EB114CC0D1C0}" type="slidenum">
              <a:rPr lang="en-US"/>
              <a:pPr/>
              <a:t>48</a:t>
            </a:fld>
            <a:endParaRPr lang="en-US"/>
          </a:p>
        </p:txBody>
      </p:sp>
      <p:sp>
        <p:nvSpPr>
          <p:cNvPr id="340994" name="Rectangle 2"/>
          <p:cNvSpPr>
            <a:spLocks noRot="1" noChangeArrowheads="1" noTextEdit="1"/>
          </p:cNvSpPr>
          <p:nvPr>
            <p:ph type="sldImg"/>
          </p:nvPr>
        </p:nvSpPr>
        <p:spPr>
          <a:ln/>
        </p:spPr>
      </p:sp>
      <p:sp>
        <p:nvSpPr>
          <p:cNvPr id="340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B1DEF7-4834-40ED-A002-803FD2CB17F9}" type="slidenum">
              <a:rPr lang="en-US"/>
              <a:pPr/>
              <a:t>49</a:t>
            </a:fld>
            <a:endParaRPr lang="en-US"/>
          </a:p>
        </p:txBody>
      </p:sp>
      <p:sp>
        <p:nvSpPr>
          <p:cNvPr id="343042" name="Rectangle 2"/>
          <p:cNvSpPr>
            <a:spLocks noRot="1" noChangeArrowheads="1" noTextEdit="1"/>
          </p:cNvSpPr>
          <p:nvPr>
            <p:ph type="sldImg"/>
          </p:nvPr>
        </p:nvSpPr>
        <p:spPr>
          <a:ln/>
        </p:spPr>
      </p:sp>
      <p:sp>
        <p:nvSpPr>
          <p:cNvPr id="343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628773-C7ED-4368-8AE0-E21DA2EC5F36}" type="slidenum">
              <a:rPr lang="en-US"/>
              <a:pPr/>
              <a:t>5</a:t>
            </a:fld>
            <a:endParaRPr lang="en-US"/>
          </a:p>
        </p:txBody>
      </p:sp>
      <p:sp>
        <p:nvSpPr>
          <p:cNvPr id="163842" name="Rectangle 2"/>
          <p:cNvSpPr>
            <a:spLocks noRo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E2E8E-AE93-4E8B-9627-4F24F8F3B497}" type="slidenum">
              <a:rPr lang="en-US"/>
              <a:pPr/>
              <a:t>50</a:t>
            </a:fld>
            <a:endParaRPr lang="en-US"/>
          </a:p>
        </p:txBody>
      </p:sp>
      <p:sp>
        <p:nvSpPr>
          <p:cNvPr id="345090" name="Rectangle 2"/>
          <p:cNvSpPr>
            <a:spLocks noRot="1" noChangeArrowheads="1" noTextEdit="1"/>
          </p:cNvSpPr>
          <p:nvPr>
            <p:ph type="sldImg"/>
          </p:nvPr>
        </p:nvSpPr>
        <p:spPr>
          <a:ln/>
        </p:spPr>
      </p:sp>
      <p:sp>
        <p:nvSpPr>
          <p:cNvPr id="345091"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D07184-BB2B-4C51-B396-0507B5989993}" type="slidenum">
              <a:rPr lang="en-US"/>
              <a:pPr/>
              <a:t>52</a:t>
            </a:fld>
            <a:endParaRPr lang="en-US"/>
          </a:p>
        </p:txBody>
      </p:sp>
      <p:sp>
        <p:nvSpPr>
          <p:cNvPr id="171010" name="Rectangle 2"/>
          <p:cNvSpPr>
            <a:spLocks noRo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DD1696-84DF-40CA-8E92-7968D40C1529}" type="slidenum">
              <a:rPr lang="en-US"/>
              <a:pPr/>
              <a:t>53</a:t>
            </a:fld>
            <a:endParaRPr lang="en-US"/>
          </a:p>
        </p:txBody>
      </p:sp>
      <p:sp>
        <p:nvSpPr>
          <p:cNvPr id="172034" name="Rectangle 2"/>
          <p:cNvSpPr>
            <a:spLocks noRo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B537AC-AFF4-476D-8550-D535F87BDBF7}" type="slidenum">
              <a:rPr lang="en-US"/>
              <a:pPr/>
              <a:t>54</a:t>
            </a:fld>
            <a:endParaRPr lang="en-US"/>
          </a:p>
        </p:txBody>
      </p:sp>
      <p:sp>
        <p:nvSpPr>
          <p:cNvPr id="166914" name="Rectangle 2"/>
          <p:cNvSpPr>
            <a:spLocks noRo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9436DE-563E-42CD-98CB-D11AB4EDE536}" type="slidenum">
              <a:rPr lang="en-US"/>
              <a:pPr/>
              <a:t>55</a:t>
            </a:fld>
            <a:endParaRPr lang="en-US"/>
          </a:p>
        </p:txBody>
      </p:sp>
      <p:sp>
        <p:nvSpPr>
          <p:cNvPr id="173058" name="Rectangle 2"/>
          <p:cNvSpPr>
            <a:spLocks noRo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1FEA24-BEB2-4B1E-A272-907BA2698DA8}" type="slidenum">
              <a:rPr lang="en-US"/>
              <a:pPr/>
              <a:t>56</a:t>
            </a:fld>
            <a:endParaRPr lang="en-US"/>
          </a:p>
        </p:txBody>
      </p:sp>
      <p:sp>
        <p:nvSpPr>
          <p:cNvPr id="174082" name="Rectangle 2"/>
          <p:cNvSpPr>
            <a:spLocks noRo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E8C8E4-A4DF-4DC0-9BBB-FAB7A0238F74}" type="slidenum">
              <a:rPr lang="en-US"/>
              <a:pPr/>
              <a:t>57</a:t>
            </a:fld>
            <a:endParaRPr lang="en-US"/>
          </a:p>
        </p:txBody>
      </p:sp>
      <p:sp>
        <p:nvSpPr>
          <p:cNvPr id="175106" name="Rectangle 2"/>
          <p:cNvSpPr>
            <a:spLocks noRo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6C9FEA-1B3B-4C4A-AF31-0FF37D7CE758}" type="slidenum">
              <a:rPr lang="en-US"/>
              <a:pPr/>
              <a:t>58</a:t>
            </a:fld>
            <a:endParaRPr lang="en-US"/>
          </a:p>
        </p:txBody>
      </p:sp>
      <p:sp>
        <p:nvSpPr>
          <p:cNvPr id="176130" name="Rectangle 2"/>
          <p:cNvSpPr>
            <a:spLocks noRo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66DCAE-C68A-427F-BC4A-54B97E4F6B28}" type="slidenum">
              <a:rPr lang="en-US"/>
              <a:pPr/>
              <a:t>59</a:t>
            </a:fld>
            <a:endParaRPr lang="en-US"/>
          </a:p>
        </p:txBody>
      </p:sp>
      <p:sp>
        <p:nvSpPr>
          <p:cNvPr id="177154" name="Rectangle 2"/>
          <p:cNvSpPr>
            <a:spLocks noRo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5E7BB5-3887-446D-9C99-851E4E21EC15}" type="slidenum">
              <a:rPr lang="en-US"/>
              <a:pPr/>
              <a:t>60</a:t>
            </a:fld>
            <a:endParaRPr lang="en-US"/>
          </a:p>
        </p:txBody>
      </p:sp>
      <p:sp>
        <p:nvSpPr>
          <p:cNvPr id="178178" name="Rectangle 2"/>
          <p:cNvSpPr>
            <a:spLocks noRo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A6D068-90AC-4512-BBB3-4933655E4662}" type="slidenum">
              <a:rPr lang="en-US"/>
              <a:pPr/>
              <a:t>6</a:t>
            </a:fld>
            <a:endParaRPr lang="en-US"/>
          </a:p>
        </p:txBody>
      </p:sp>
      <p:sp>
        <p:nvSpPr>
          <p:cNvPr id="164866" name="Rectangle 2"/>
          <p:cNvSpPr>
            <a:spLocks noRo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B2CDAD-383E-423B-8966-DA095CA9B873}" type="slidenum">
              <a:rPr lang="en-US"/>
              <a:pPr/>
              <a:t>61</a:t>
            </a:fld>
            <a:endParaRPr lang="en-US"/>
          </a:p>
        </p:txBody>
      </p:sp>
      <p:sp>
        <p:nvSpPr>
          <p:cNvPr id="179202" name="Rectangle 2"/>
          <p:cNvSpPr>
            <a:spLocks noRo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755129-3343-4BCE-B8BA-066849DF5523}" type="slidenum">
              <a:rPr lang="en-US"/>
              <a:pPr/>
              <a:t>62</a:t>
            </a:fld>
            <a:endParaRPr lang="en-US"/>
          </a:p>
        </p:txBody>
      </p:sp>
      <p:sp>
        <p:nvSpPr>
          <p:cNvPr id="180226" name="Rectangle 2"/>
          <p:cNvSpPr>
            <a:spLocks noRo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1FE2AB-FC24-4F39-8C0E-95EE65CAB72D}" type="slidenum">
              <a:rPr lang="en-US"/>
              <a:pPr/>
              <a:t>63</a:t>
            </a:fld>
            <a:endParaRPr lang="en-US"/>
          </a:p>
        </p:txBody>
      </p:sp>
      <p:sp>
        <p:nvSpPr>
          <p:cNvPr id="181250" name="Rectangle 2"/>
          <p:cNvSpPr>
            <a:spLocks noRo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7C5ADF-EC2E-4BA5-AE69-6A3E445D7F23}" type="slidenum">
              <a:rPr lang="en-US"/>
              <a:pPr/>
              <a:t>64</a:t>
            </a:fld>
            <a:endParaRPr lang="en-US"/>
          </a:p>
        </p:txBody>
      </p:sp>
      <p:sp>
        <p:nvSpPr>
          <p:cNvPr id="193538" name="Rectangle 2"/>
          <p:cNvSpPr>
            <a:spLocks noRot="1" noChangeArrowheads="1" noTextEdit="1"/>
          </p:cNvSpPr>
          <p:nvPr>
            <p:ph type="sldImg"/>
          </p:nvPr>
        </p:nvSpPr>
        <p:spPr>
          <a:ln/>
        </p:spPr>
      </p:sp>
      <p:sp>
        <p:nvSpPr>
          <p:cNvPr id="19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E3C416-7E88-48A5-9CEA-B5FB5FBE9F8A}" type="slidenum">
              <a:rPr lang="en-US"/>
              <a:pPr/>
              <a:t>65</a:t>
            </a:fld>
            <a:endParaRPr lang="en-US"/>
          </a:p>
        </p:txBody>
      </p:sp>
      <p:sp>
        <p:nvSpPr>
          <p:cNvPr id="195586" name="Rectangle 2"/>
          <p:cNvSpPr>
            <a:spLocks noRo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58582C-F73F-423C-A39F-BA96C874D8B6}" type="slidenum">
              <a:rPr lang="en-US"/>
              <a:pPr/>
              <a:t>66</a:t>
            </a:fld>
            <a:endParaRPr lang="en-US"/>
          </a:p>
        </p:txBody>
      </p:sp>
      <p:sp>
        <p:nvSpPr>
          <p:cNvPr id="197634" name="Rectangle 2"/>
          <p:cNvSpPr>
            <a:spLocks noRo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0976E9-777C-4EED-8DA6-51BADDC7D098}" type="slidenum">
              <a:rPr lang="en-US"/>
              <a:pPr/>
              <a:t>67</a:t>
            </a:fld>
            <a:endParaRPr lang="en-US"/>
          </a:p>
        </p:txBody>
      </p:sp>
      <p:sp>
        <p:nvSpPr>
          <p:cNvPr id="199682" name="Rectangle 2"/>
          <p:cNvSpPr>
            <a:spLocks noRo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B6E619-BE8D-49FC-BF8A-05292C1656DC}" type="slidenum">
              <a:rPr lang="en-US"/>
              <a:pPr/>
              <a:t>68</a:t>
            </a:fld>
            <a:endParaRPr lang="en-US"/>
          </a:p>
        </p:txBody>
      </p:sp>
      <p:sp>
        <p:nvSpPr>
          <p:cNvPr id="205826" name="Rectangle 2"/>
          <p:cNvSpPr>
            <a:spLocks noRo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E48925-A7DB-4E5D-BD6C-CDAB6CCE5C44}" type="slidenum">
              <a:rPr lang="en-US"/>
              <a:pPr/>
              <a:t>69</a:t>
            </a:fld>
            <a:endParaRPr lang="en-US"/>
          </a:p>
        </p:txBody>
      </p:sp>
      <p:sp>
        <p:nvSpPr>
          <p:cNvPr id="236546" name="Rectangle 2"/>
          <p:cNvSpPr>
            <a:spLocks noRot="1" noChangeArrowheads="1" noTextEdit="1"/>
          </p:cNvSpPr>
          <p:nvPr>
            <p:ph type="sldImg"/>
          </p:nvPr>
        </p:nvSpPr>
        <p:spPr>
          <a:ln/>
        </p:spPr>
      </p:sp>
      <p:sp>
        <p:nvSpPr>
          <p:cNvPr id="236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B2C88A-D947-4B90-99C0-5EE45F7151B2}" type="slidenum">
              <a:rPr lang="en-US"/>
              <a:pPr/>
              <a:t>70</a:t>
            </a:fld>
            <a:endParaRPr lang="en-US"/>
          </a:p>
        </p:txBody>
      </p:sp>
      <p:sp>
        <p:nvSpPr>
          <p:cNvPr id="209922" name="Rectangle 2"/>
          <p:cNvSpPr>
            <a:spLocks noRo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4194D3-7968-4994-A060-648C055F72AE}" type="slidenum">
              <a:rPr lang="en-US"/>
              <a:pPr/>
              <a:t>7</a:t>
            </a:fld>
            <a:endParaRPr lang="en-US"/>
          </a:p>
        </p:txBody>
      </p:sp>
      <p:sp>
        <p:nvSpPr>
          <p:cNvPr id="165890" name="Rectangle 2"/>
          <p:cNvSpPr>
            <a:spLocks noRo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27C0EB-B27A-452C-90A2-71B7CF384007}" type="slidenum">
              <a:rPr lang="en-US"/>
              <a:pPr/>
              <a:t>71</a:t>
            </a:fld>
            <a:endParaRPr lang="en-US"/>
          </a:p>
        </p:txBody>
      </p:sp>
      <p:sp>
        <p:nvSpPr>
          <p:cNvPr id="211970" name="Rectangle 2"/>
          <p:cNvSpPr>
            <a:spLocks noRot="1" noChangeArrowheads="1" noTextEdit="1"/>
          </p:cNvSpPr>
          <p:nvPr>
            <p:ph type="sldImg"/>
          </p:nvPr>
        </p:nvSpPr>
        <p:spPr>
          <a:ln/>
        </p:spPr>
      </p:sp>
      <p:sp>
        <p:nvSpPr>
          <p:cNvPr id="211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4E1040-006B-4057-BA96-FB5C98CE0D17}" type="slidenum">
              <a:rPr lang="en-US"/>
              <a:pPr/>
              <a:t>8</a:t>
            </a:fld>
            <a:endParaRPr lang="en-US"/>
          </a:p>
        </p:txBody>
      </p:sp>
      <p:sp>
        <p:nvSpPr>
          <p:cNvPr id="167938" name="Rectangle 2"/>
          <p:cNvSpPr>
            <a:spLocks noRo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8922CE-7D62-435B-AC72-0921F6DC95DE}" type="slidenum">
              <a:rPr lang="en-US"/>
              <a:pPr/>
              <a:t>9</a:t>
            </a:fld>
            <a:endParaRPr lang="en-US"/>
          </a:p>
        </p:txBody>
      </p:sp>
      <p:sp>
        <p:nvSpPr>
          <p:cNvPr id="246786" name="Rectangle 2"/>
          <p:cNvSpPr>
            <a:spLocks noRot="1" noChangeArrowheads="1" noTextEdit="1"/>
          </p:cNvSpPr>
          <p:nvPr>
            <p:ph type="sldImg"/>
          </p:nvPr>
        </p:nvSpPr>
        <p:spPr>
          <a:ln/>
        </p:spPr>
      </p:sp>
      <p:sp>
        <p:nvSpPr>
          <p:cNvPr id="246787"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34498" name="Group 2"/>
          <p:cNvGrpSpPr>
            <a:grpSpLocks/>
          </p:cNvGrpSpPr>
          <p:nvPr/>
        </p:nvGrpSpPr>
        <p:grpSpPr bwMode="auto">
          <a:xfrm>
            <a:off x="0" y="0"/>
            <a:ext cx="9144000" cy="6934200"/>
            <a:chOff x="0" y="0"/>
            <a:chExt cx="5760" cy="4368"/>
          </a:xfrm>
        </p:grpSpPr>
        <p:sp>
          <p:nvSpPr>
            <p:cNvPr id="234499"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234500"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4501"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234502"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234503"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234504"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4505"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4506"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4507"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en-US"/>
            </a:p>
          </p:txBody>
        </p:sp>
        <p:sp>
          <p:nvSpPr>
            <p:cNvPr id="234508"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en-US"/>
            </a:p>
          </p:txBody>
        </p:sp>
        <p:sp>
          <p:nvSpPr>
            <p:cNvPr id="234509"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en-US"/>
            </a:p>
          </p:txBody>
        </p:sp>
        <p:sp>
          <p:nvSpPr>
            <p:cNvPr id="234510"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234511"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234512"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endParaRPr lang="en-US"/>
            </a:p>
          </p:txBody>
        </p:sp>
        <p:sp>
          <p:nvSpPr>
            <p:cNvPr id="234513"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en-US"/>
            </a:p>
          </p:txBody>
        </p:sp>
        <p:sp>
          <p:nvSpPr>
            <p:cNvPr id="234514"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4515"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234516"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grpSp>
      <p:sp>
        <p:nvSpPr>
          <p:cNvPr id="234517"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234518"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4519" name="Rectangle 23"/>
          <p:cNvSpPr>
            <a:spLocks noGrp="1" noChangeArrowheads="1"/>
          </p:cNvSpPr>
          <p:nvPr>
            <p:ph type="dt" sz="quarter" idx="2"/>
          </p:nvPr>
        </p:nvSpPr>
        <p:spPr/>
        <p:txBody>
          <a:bodyPr/>
          <a:lstStyle>
            <a:lvl1pPr>
              <a:defRPr/>
            </a:lvl1pPr>
          </a:lstStyle>
          <a:p>
            <a:endParaRPr lang="en-US"/>
          </a:p>
        </p:txBody>
      </p:sp>
      <p:sp>
        <p:nvSpPr>
          <p:cNvPr id="234520" name="Rectangle 24"/>
          <p:cNvSpPr>
            <a:spLocks noGrp="1" noChangeArrowheads="1"/>
          </p:cNvSpPr>
          <p:nvPr>
            <p:ph type="ftr" sz="quarter" idx="3"/>
          </p:nvPr>
        </p:nvSpPr>
        <p:spPr/>
        <p:txBody>
          <a:bodyPr/>
          <a:lstStyle>
            <a:lvl1pPr>
              <a:defRPr/>
            </a:lvl1pPr>
          </a:lstStyle>
          <a:p>
            <a:endParaRPr lang="en-US"/>
          </a:p>
        </p:txBody>
      </p:sp>
      <p:sp>
        <p:nvSpPr>
          <p:cNvPr id="234521" name="Rectangle 25"/>
          <p:cNvSpPr>
            <a:spLocks noGrp="1" noChangeArrowheads="1"/>
          </p:cNvSpPr>
          <p:nvPr>
            <p:ph type="sldNum" sz="quarter" idx="4"/>
          </p:nvPr>
        </p:nvSpPr>
        <p:spPr/>
        <p:txBody>
          <a:bodyPr/>
          <a:lstStyle>
            <a:lvl1pPr>
              <a:defRPr/>
            </a:lvl1pPr>
          </a:lstStyle>
          <a:p>
            <a:fld id="{6D0296C6-4DEF-4E3F-A206-C46EC36091C8}"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267361D-5C8E-4A50-B859-CC01FC61AE2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0EDAE06-1564-42BA-BEBD-797B60CA9B0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5AD70F-E1A8-4DBF-99E2-857950885D6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F6A59DF-9FEA-4242-9CD6-0888B0909A2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366F4AB-8916-4089-BC63-3DA3E5F24BF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06F6E99-B17F-4C7C-BBBD-65CEE112A7A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196F5F2-2138-400F-8FB5-942598EE9EE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2E5F491-785E-4903-BA22-30836F510F2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2B6C833-4949-4087-9781-7A07B76C62B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27F51A7-D1EB-4848-BEAA-74D0DE8EB0A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233474" name="Group 2"/>
          <p:cNvGrpSpPr>
            <a:grpSpLocks/>
          </p:cNvGrpSpPr>
          <p:nvPr/>
        </p:nvGrpSpPr>
        <p:grpSpPr bwMode="auto">
          <a:xfrm>
            <a:off x="0" y="0"/>
            <a:ext cx="9144000" cy="6934200"/>
            <a:chOff x="0" y="0"/>
            <a:chExt cx="5760" cy="4368"/>
          </a:xfrm>
        </p:grpSpPr>
        <p:sp>
          <p:nvSpPr>
            <p:cNvPr id="23347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23347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347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23347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23347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23348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348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348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348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en-US"/>
            </a:p>
          </p:txBody>
        </p:sp>
        <p:sp>
          <p:nvSpPr>
            <p:cNvPr id="23348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en-US"/>
            </a:p>
          </p:txBody>
        </p:sp>
        <p:sp>
          <p:nvSpPr>
            <p:cNvPr id="23348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en-US"/>
            </a:p>
          </p:txBody>
        </p:sp>
        <p:sp>
          <p:nvSpPr>
            <p:cNvPr id="23348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23348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23348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endParaRPr lang="en-US"/>
            </a:p>
          </p:txBody>
        </p:sp>
        <p:sp>
          <p:nvSpPr>
            <p:cNvPr id="23348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en-US"/>
            </a:p>
          </p:txBody>
        </p:sp>
        <p:sp>
          <p:nvSpPr>
            <p:cNvPr id="23349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23349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23349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grpSp>
      <p:sp>
        <p:nvSpPr>
          <p:cNvPr id="233493"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3494"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3495"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p>
        </p:txBody>
      </p:sp>
      <p:sp>
        <p:nvSpPr>
          <p:cNvPr id="233496"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p>
        </p:txBody>
      </p:sp>
      <p:sp>
        <p:nvSpPr>
          <p:cNvPr id="233497"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34B3C63E-0364-4883-A1FF-9BE9617EC82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ddvanc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09600" y="1066800"/>
            <a:ext cx="8153400" cy="1920875"/>
          </a:xfrm>
        </p:spPr>
        <p:txBody>
          <a:bodyPr/>
          <a:lstStyle/>
          <a:p>
            <a:r>
              <a:rPr lang="en-US" sz="4800">
                <a:solidFill>
                  <a:schemeClr val="hlink"/>
                </a:solidFill>
                <a:effectLst/>
              </a:rPr>
              <a:t>AD/HD in Girls and Women</a:t>
            </a:r>
            <a:br>
              <a:rPr lang="en-US" sz="4800">
                <a:solidFill>
                  <a:schemeClr val="hlink"/>
                </a:solidFill>
                <a:effectLst/>
              </a:rPr>
            </a:br>
            <a:r>
              <a:rPr lang="en-US" sz="4800">
                <a:solidFill>
                  <a:schemeClr val="hlink"/>
                </a:solidFill>
                <a:effectLst/>
              </a:rPr>
              <a:t>THE HIDDEN DISORDER</a:t>
            </a:r>
            <a:r>
              <a:rPr lang="en-US" sz="4800" b="0">
                <a:solidFill>
                  <a:schemeClr val="folHlink"/>
                </a:solidFill>
              </a:rPr>
              <a:t> </a:t>
            </a:r>
            <a:br>
              <a:rPr lang="en-US" sz="4800" b="0">
                <a:solidFill>
                  <a:schemeClr val="folHlink"/>
                </a:solidFill>
              </a:rPr>
            </a:br>
            <a:endParaRPr lang="en-US" sz="4800" b="0">
              <a:solidFill>
                <a:schemeClr val="folHlink"/>
              </a:solidFill>
            </a:endParaRPr>
          </a:p>
        </p:txBody>
      </p:sp>
      <p:sp>
        <p:nvSpPr>
          <p:cNvPr id="15363" name="Rectangle 3"/>
          <p:cNvSpPr>
            <a:spLocks noGrp="1" noChangeArrowheads="1"/>
          </p:cNvSpPr>
          <p:nvPr>
            <p:ph type="subTitle" idx="1"/>
          </p:nvPr>
        </p:nvSpPr>
        <p:spPr>
          <a:xfrm>
            <a:off x="2133600" y="3810000"/>
            <a:ext cx="6400800" cy="1752600"/>
          </a:xfrm>
        </p:spPr>
        <p:txBody>
          <a:bodyPr/>
          <a:lstStyle/>
          <a:p>
            <a:pPr>
              <a:lnSpc>
                <a:spcPct val="90000"/>
              </a:lnSpc>
            </a:pPr>
            <a:r>
              <a:rPr lang="en-US" sz="2800" b="1">
                <a:solidFill>
                  <a:srgbClr val="000000"/>
                </a:solidFill>
                <a:effectLst/>
              </a:rPr>
              <a:t>Patricia O. Quinn, M.D.</a:t>
            </a:r>
          </a:p>
          <a:p>
            <a:pPr>
              <a:lnSpc>
                <a:spcPct val="90000"/>
              </a:lnSpc>
            </a:pPr>
            <a:r>
              <a:rPr lang="en-US" sz="2400" b="1">
                <a:solidFill>
                  <a:srgbClr val="000000"/>
                </a:solidFill>
                <a:effectLst/>
              </a:rPr>
              <a:t>Director, National Center for Girls </a:t>
            </a:r>
          </a:p>
          <a:p>
            <a:pPr>
              <a:lnSpc>
                <a:spcPct val="90000"/>
              </a:lnSpc>
            </a:pPr>
            <a:r>
              <a:rPr lang="en-US" sz="2400" b="1">
                <a:solidFill>
                  <a:srgbClr val="000000"/>
                </a:solidFill>
                <a:effectLst/>
              </a:rPr>
              <a:t>and Women with AD/HD</a:t>
            </a:r>
          </a:p>
          <a:p>
            <a:pPr>
              <a:lnSpc>
                <a:spcPct val="90000"/>
              </a:lnSpc>
            </a:pPr>
            <a:r>
              <a:rPr lang="en-US" sz="2400" b="1">
                <a:solidFill>
                  <a:srgbClr val="000000"/>
                </a:solidFill>
                <a:effectLst/>
              </a:rPr>
              <a:t>Washington, DC</a:t>
            </a:r>
          </a:p>
          <a:p>
            <a:pPr>
              <a:lnSpc>
                <a:spcPct val="90000"/>
              </a:lnSpc>
            </a:pPr>
            <a:r>
              <a:rPr lang="en-US" sz="2400" b="1">
                <a:solidFill>
                  <a:schemeClr val="accent1"/>
                </a:solidFill>
                <a:hlinkClick r:id="rId3"/>
              </a:rPr>
              <a:t>www.ADDvance.com</a:t>
            </a:r>
            <a:endParaRPr lang="en-US" sz="2400" b="1">
              <a:solidFill>
                <a:schemeClr val="accent1"/>
              </a:solidFill>
            </a:endParaRPr>
          </a:p>
          <a:p>
            <a:pPr>
              <a:lnSpc>
                <a:spcPct val="90000"/>
              </a:lnSpc>
            </a:pPr>
            <a:r>
              <a:rPr lang="en-US" sz="2400" b="1">
                <a:solidFill>
                  <a:schemeClr val="accent1"/>
                </a:solidFill>
              </a:rPr>
              <a:t/>
            </a:r>
            <a:br>
              <a:rPr lang="en-US" sz="2400" b="1">
                <a:solidFill>
                  <a:schemeClr val="accent1"/>
                </a:solidFill>
              </a:rPr>
            </a:br>
            <a:endParaRPr lang="en-US" sz="2400" b="1">
              <a:solidFill>
                <a:schemeClr val="accent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US" sz="4000">
                <a:solidFill>
                  <a:schemeClr val="hlink"/>
                </a:solidFill>
                <a:effectLst/>
              </a:rPr>
              <a:t>Consequences of Late Diagnosis </a:t>
            </a:r>
            <a:br>
              <a:rPr lang="en-US" sz="4000">
                <a:solidFill>
                  <a:schemeClr val="hlink"/>
                </a:solidFill>
                <a:effectLst/>
              </a:rPr>
            </a:br>
            <a:r>
              <a:rPr lang="en-US" sz="4000">
                <a:solidFill>
                  <a:schemeClr val="hlink"/>
                </a:solidFill>
                <a:effectLst/>
              </a:rPr>
              <a:t>In Women</a:t>
            </a:r>
          </a:p>
        </p:txBody>
      </p:sp>
      <p:sp>
        <p:nvSpPr>
          <p:cNvPr id="239619" name="Rectangle 3"/>
          <p:cNvSpPr>
            <a:spLocks noGrp="1" noChangeArrowheads="1"/>
          </p:cNvSpPr>
          <p:nvPr>
            <p:ph type="body" idx="1"/>
          </p:nvPr>
        </p:nvSpPr>
        <p:spPr>
          <a:xfrm>
            <a:off x="457200" y="1600200"/>
            <a:ext cx="8229600" cy="3962400"/>
          </a:xfrm>
        </p:spPr>
        <p:txBody>
          <a:bodyPr/>
          <a:lstStyle/>
          <a:p>
            <a:r>
              <a:rPr lang="en-US" b="1">
                <a:solidFill>
                  <a:srgbClr val="000000"/>
                </a:solidFill>
                <a:effectLst/>
              </a:rPr>
              <a:t>Depressive symptoms</a:t>
            </a:r>
          </a:p>
          <a:p>
            <a:r>
              <a:rPr lang="en-US" b="1">
                <a:solidFill>
                  <a:srgbClr val="000000"/>
                </a:solidFill>
                <a:effectLst/>
              </a:rPr>
              <a:t>More stressed and anxious</a:t>
            </a:r>
          </a:p>
          <a:p>
            <a:r>
              <a:rPr lang="en-US" b="1">
                <a:solidFill>
                  <a:srgbClr val="000000"/>
                </a:solidFill>
                <a:effectLst/>
              </a:rPr>
              <a:t>More external locus of control</a:t>
            </a:r>
          </a:p>
          <a:p>
            <a:r>
              <a:rPr lang="en-US" b="1">
                <a:solidFill>
                  <a:srgbClr val="000000"/>
                </a:solidFill>
                <a:effectLst/>
              </a:rPr>
              <a:t>Lower self-esteem</a:t>
            </a:r>
          </a:p>
          <a:p>
            <a:r>
              <a:rPr lang="en-US" b="1">
                <a:solidFill>
                  <a:srgbClr val="000000"/>
                </a:solidFill>
                <a:effectLst/>
              </a:rPr>
              <a:t>Emotion-oriented vs. task-oriented coping</a:t>
            </a:r>
          </a:p>
          <a:p>
            <a:r>
              <a:rPr lang="en-US" b="1">
                <a:solidFill>
                  <a:srgbClr val="000000"/>
                </a:solidFill>
                <a:effectLst/>
              </a:rPr>
              <a:t>More psychological distress</a:t>
            </a:r>
          </a:p>
          <a:p>
            <a:pPr>
              <a:buFont typeface="Wingdings" pitchFamily="2" charset="2"/>
              <a:buNone/>
            </a:pPr>
            <a:endParaRPr lang="en-US"/>
          </a:p>
        </p:txBody>
      </p:sp>
      <p:sp>
        <p:nvSpPr>
          <p:cNvPr id="239620" name="Text Box 4"/>
          <p:cNvSpPr txBox="1">
            <a:spLocks noChangeArrowheads="1"/>
          </p:cNvSpPr>
          <p:nvPr/>
        </p:nvSpPr>
        <p:spPr bwMode="auto">
          <a:xfrm>
            <a:off x="609600" y="5981700"/>
            <a:ext cx="5883275" cy="366713"/>
          </a:xfrm>
          <a:prstGeom prst="rect">
            <a:avLst/>
          </a:prstGeom>
          <a:noFill/>
          <a:ln w="12700" cap="sq">
            <a:noFill/>
            <a:miter lim="800000"/>
            <a:headEnd type="none" w="sm" len="sm"/>
            <a:tailEnd type="none" w="sm" len="sm"/>
          </a:ln>
          <a:effectLst/>
        </p:spPr>
        <p:txBody>
          <a:bodyPr>
            <a:spAutoFit/>
          </a:bodyPr>
          <a:lstStyle/>
          <a:p>
            <a:endParaRPr lang="en-US"/>
          </a:p>
        </p:txBody>
      </p:sp>
      <p:sp>
        <p:nvSpPr>
          <p:cNvPr id="239621" name="Text Box 5"/>
          <p:cNvSpPr txBox="1">
            <a:spLocks noChangeArrowheads="1"/>
          </p:cNvSpPr>
          <p:nvPr/>
        </p:nvSpPr>
        <p:spPr bwMode="auto">
          <a:xfrm>
            <a:off x="609600" y="5715000"/>
            <a:ext cx="7010400" cy="623888"/>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1400">
                <a:solidFill>
                  <a:srgbClr val="000000"/>
                </a:solidFill>
              </a:rPr>
              <a:t>Rucklidge &amp; Kaplan, 1997;  Katz et al, 1998</a:t>
            </a:r>
          </a:p>
          <a:p>
            <a:pPr>
              <a:spcBef>
                <a:spcPct val="50000"/>
              </a:spcBef>
            </a:pPr>
            <a:endParaRPr lang="en-US" sz="1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457200" y="685800"/>
            <a:ext cx="8229600" cy="1143000"/>
          </a:xfrm>
        </p:spPr>
        <p:txBody>
          <a:bodyPr/>
          <a:lstStyle/>
          <a:p>
            <a:r>
              <a:rPr lang="en-US">
                <a:solidFill>
                  <a:schemeClr val="hlink"/>
                </a:solidFill>
                <a:effectLst/>
              </a:rPr>
              <a:t>Depression</a:t>
            </a:r>
          </a:p>
        </p:txBody>
      </p:sp>
      <p:sp>
        <p:nvSpPr>
          <p:cNvPr id="243715" name="Rectangle 3"/>
          <p:cNvSpPr>
            <a:spLocks noGrp="1" noChangeArrowheads="1"/>
          </p:cNvSpPr>
          <p:nvPr>
            <p:ph type="body" idx="1"/>
          </p:nvPr>
        </p:nvSpPr>
        <p:spPr>
          <a:xfrm>
            <a:off x="457200" y="2327275"/>
            <a:ext cx="8229600" cy="4530725"/>
          </a:xfrm>
        </p:spPr>
        <p:txBody>
          <a:bodyPr/>
          <a:lstStyle/>
          <a:p>
            <a:r>
              <a:rPr lang="en-US" b="1">
                <a:solidFill>
                  <a:srgbClr val="000000"/>
                </a:solidFill>
                <a:effectLst/>
              </a:rPr>
              <a:t>Most common prior diagnosis is depression</a:t>
            </a:r>
          </a:p>
          <a:p>
            <a:r>
              <a:rPr lang="en-US" b="1">
                <a:solidFill>
                  <a:srgbClr val="000000"/>
                </a:solidFill>
                <a:effectLst/>
              </a:rPr>
              <a:t>Treatment for depression didn’t lessen disorganization and overwhelm</a:t>
            </a:r>
          </a:p>
          <a:p>
            <a:r>
              <a:rPr lang="en-US" b="1">
                <a:solidFill>
                  <a:srgbClr val="000000"/>
                </a:solidFill>
                <a:effectLst/>
              </a:rPr>
              <a:t>Bipolar disorder</a:t>
            </a:r>
          </a:p>
          <a:p>
            <a:r>
              <a:rPr lang="en-US" b="1">
                <a:solidFill>
                  <a:srgbClr val="000000"/>
                </a:solidFill>
                <a:effectLst/>
              </a:rPr>
              <a:t>Primary or secondary coexisting condition?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304800" y="533400"/>
            <a:ext cx="8229600" cy="1139825"/>
          </a:xfrm>
        </p:spPr>
        <p:txBody>
          <a:bodyPr/>
          <a:lstStyle/>
          <a:p>
            <a:r>
              <a:rPr lang="en-US" sz="3200">
                <a:solidFill>
                  <a:schemeClr val="hlink"/>
                </a:solidFill>
                <a:effectLst/>
              </a:rPr>
              <a:t>Girls Are More Likely To Say They Took Medication For Depression Before Taking Medication For AD/HD</a:t>
            </a:r>
          </a:p>
        </p:txBody>
      </p:sp>
      <p:sp>
        <p:nvSpPr>
          <p:cNvPr id="115715" name="Text Box 3"/>
          <p:cNvSpPr txBox="1">
            <a:spLocks noChangeArrowheads="1"/>
          </p:cNvSpPr>
          <p:nvPr/>
        </p:nvSpPr>
        <p:spPr bwMode="auto">
          <a:xfrm>
            <a:off x="76200" y="6400800"/>
            <a:ext cx="8534400" cy="336550"/>
          </a:xfrm>
          <a:prstGeom prst="rect">
            <a:avLst/>
          </a:prstGeom>
          <a:noFill/>
          <a:ln w="9525">
            <a:noFill/>
            <a:miter lim="800000"/>
            <a:headEnd/>
            <a:tailEnd/>
          </a:ln>
          <a:effectLst/>
        </p:spPr>
        <p:txBody>
          <a:bodyPr>
            <a:spAutoFit/>
          </a:bodyPr>
          <a:lstStyle/>
          <a:p>
            <a:r>
              <a:rPr lang="en-US" sz="800">
                <a:solidFill>
                  <a:schemeClr val="hlink"/>
                </a:solidFill>
                <a:latin typeface="Arial" charset="0"/>
              </a:rPr>
              <a:t>BASE: Takes medicine to treat AD/HD</a:t>
            </a:r>
          </a:p>
          <a:p>
            <a:r>
              <a:rPr lang="en-US" sz="800">
                <a:solidFill>
                  <a:schemeClr val="hlink"/>
                </a:solidFill>
                <a:latin typeface="Arial" charset="0"/>
              </a:rPr>
              <a:t>Q1515 (Children): Did you take medicine for any of the following conditions before you started taking AD/HD/AD/HD medicine?</a:t>
            </a:r>
          </a:p>
        </p:txBody>
      </p:sp>
      <p:sp>
        <p:nvSpPr>
          <p:cNvPr id="115716" name="Text Box 4"/>
          <p:cNvSpPr txBox="1">
            <a:spLocks noChangeArrowheads="1"/>
          </p:cNvSpPr>
          <p:nvPr/>
        </p:nvSpPr>
        <p:spPr bwMode="auto">
          <a:xfrm>
            <a:off x="1595438" y="2590800"/>
            <a:ext cx="838200" cy="274638"/>
          </a:xfrm>
          <a:prstGeom prst="rect">
            <a:avLst/>
          </a:prstGeom>
          <a:noFill/>
          <a:ln w="9525">
            <a:noFill/>
            <a:miter lim="800000"/>
            <a:headEnd/>
            <a:tailEnd/>
          </a:ln>
          <a:effectLst/>
        </p:spPr>
        <p:txBody>
          <a:bodyPr>
            <a:spAutoFit/>
          </a:bodyPr>
          <a:lstStyle/>
          <a:p>
            <a:pPr>
              <a:spcBef>
                <a:spcPct val="50000"/>
              </a:spcBef>
            </a:pPr>
            <a:r>
              <a:rPr lang="en-US" sz="1200" b="1">
                <a:solidFill>
                  <a:schemeClr val="hlink"/>
                </a:solidFill>
                <a:latin typeface="Arial" charset="0"/>
              </a:rPr>
              <a:t>N=161</a:t>
            </a:r>
          </a:p>
        </p:txBody>
      </p:sp>
      <p:sp>
        <p:nvSpPr>
          <p:cNvPr id="115717" name="Text Box 5"/>
          <p:cNvSpPr txBox="1">
            <a:spLocks noChangeArrowheads="1"/>
          </p:cNvSpPr>
          <p:nvPr/>
        </p:nvSpPr>
        <p:spPr bwMode="auto">
          <a:xfrm>
            <a:off x="1447800" y="4038600"/>
            <a:ext cx="981075" cy="274638"/>
          </a:xfrm>
          <a:prstGeom prst="rect">
            <a:avLst/>
          </a:prstGeom>
          <a:noFill/>
          <a:ln w="9525">
            <a:noFill/>
            <a:miter lim="800000"/>
            <a:headEnd/>
            <a:tailEnd/>
          </a:ln>
          <a:effectLst/>
        </p:spPr>
        <p:txBody>
          <a:bodyPr>
            <a:spAutoFit/>
          </a:bodyPr>
          <a:lstStyle/>
          <a:p>
            <a:pPr>
              <a:spcBef>
                <a:spcPct val="50000"/>
              </a:spcBef>
            </a:pPr>
            <a:r>
              <a:rPr lang="en-US" sz="1200" b="1">
                <a:latin typeface="Arial" charset="0"/>
              </a:rPr>
              <a:t>   </a:t>
            </a:r>
            <a:r>
              <a:rPr lang="en-US" sz="1200" b="1">
                <a:solidFill>
                  <a:schemeClr val="hlink"/>
                </a:solidFill>
                <a:latin typeface="Arial" charset="0"/>
              </a:rPr>
              <a:t>N=56</a:t>
            </a:r>
          </a:p>
        </p:txBody>
      </p:sp>
      <p:sp>
        <p:nvSpPr>
          <p:cNvPr id="115719" name="Freeform 7"/>
          <p:cNvSpPr>
            <a:spLocks/>
          </p:cNvSpPr>
          <p:nvPr/>
        </p:nvSpPr>
        <p:spPr bwMode="auto">
          <a:xfrm>
            <a:off x="2317750" y="2039938"/>
            <a:ext cx="206375" cy="3208337"/>
          </a:xfrm>
          <a:custGeom>
            <a:avLst/>
            <a:gdLst/>
            <a:ahLst/>
            <a:cxnLst>
              <a:cxn ang="0">
                <a:pos x="0" y="2021"/>
              </a:cxn>
              <a:cxn ang="0">
                <a:pos x="130" y="1920"/>
              </a:cxn>
              <a:cxn ang="0">
                <a:pos x="130" y="0"/>
              </a:cxn>
              <a:cxn ang="0">
                <a:pos x="0" y="101"/>
              </a:cxn>
              <a:cxn ang="0">
                <a:pos x="0" y="2021"/>
              </a:cxn>
            </a:cxnLst>
            <a:rect l="0" t="0" r="r" b="b"/>
            <a:pathLst>
              <a:path w="130" h="2021">
                <a:moveTo>
                  <a:pt x="0" y="2021"/>
                </a:moveTo>
                <a:lnTo>
                  <a:pt x="130" y="1920"/>
                </a:lnTo>
                <a:lnTo>
                  <a:pt x="130" y="0"/>
                </a:lnTo>
                <a:lnTo>
                  <a:pt x="0" y="101"/>
                </a:lnTo>
                <a:lnTo>
                  <a:pt x="0" y="2021"/>
                </a:lnTo>
                <a:close/>
              </a:path>
            </a:pathLst>
          </a:custGeom>
          <a:solidFill>
            <a:srgbClr val="808080"/>
          </a:solidFill>
          <a:ln w="9525">
            <a:noFill/>
            <a:round/>
            <a:headEnd/>
            <a:tailEnd/>
          </a:ln>
        </p:spPr>
        <p:txBody>
          <a:bodyPr/>
          <a:lstStyle/>
          <a:p>
            <a:endParaRPr lang="en-US"/>
          </a:p>
        </p:txBody>
      </p:sp>
      <p:sp>
        <p:nvSpPr>
          <p:cNvPr id="115720" name="Freeform 8"/>
          <p:cNvSpPr>
            <a:spLocks/>
          </p:cNvSpPr>
          <p:nvPr/>
        </p:nvSpPr>
        <p:spPr bwMode="auto">
          <a:xfrm>
            <a:off x="2317750" y="5087938"/>
            <a:ext cx="5462588" cy="160337"/>
          </a:xfrm>
          <a:custGeom>
            <a:avLst/>
            <a:gdLst/>
            <a:ahLst/>
            <a:cxnLst>
              <a:cxn ang="0">
                <a:pos x="0" y="101"/>
              </a:cxn>
              <a:cxn ang="0">
                <a:pos x="3311" y="101"/>
              </a:cxn>
              <a:cxn ang="0">
                <a:pos x="3441" y="0"/>
              </a:cxn>
              <a:cxn ang="0">
                <a:pos x="130" y="0"/>
              </a:cxn>
              <a:cxn ang="0">
                <a:pos x="0" y="101"/>
              </a:cxn>
            </a:cxnLst>
            <a:rect l="0" t="0" r="r" b="b"/>
            <a:pathLst>
              <a:path w="3441" h="101">
                <a:moveTo>
                  <a:pt x="0" y="101"/>
                </a:moveTo>
                <a:lnTo>
                  <a:pt x="3311" y="101"/>
                </a:lnTo>
                <a:lnTo>
                  <a:pt x="3441" y="0"/>
                </a:lnTo>
                <a:lnTo>
                  <a:pt x="130" y="0"/>
                </a:lnTo>
                <a:lnTo>
                  <a:pt x="0" y="101"/>
                </a:lnTo>
                <a:close/>
              </a:path>
            </a:pathLst>
          </a:custGeom>
          <a:noFill/>
          <a:ln w="9525">
            <a:noFill/>
            <a:round/>
            <a:headEnd/>
            <a:tailEnd/>
          </a:ln>
        </p:spPr>
        <p:txBody>
          <a:bodyPr/>
          <a:lstStyle/>
          <a:p>
            <a:endParaRPr lang="en-US"/>
          </a:p>
        </p:txBody>
      </p:sp>
      <p:sp>
        <p:nvSpPr>
          <p:cNvPr id="115721" name="Rectangle 9"/>
          <p:cNvSpPr>
            <a:spLocks noChangeArrowheads="1"/>
          </p:cNvSpPr>
          <p:nvPr/>
        </p:nvSpPr>
        <p:spPr bwMode="auto">
          <a:xfrm>
            <a:off x="2524125" y="2039938"/>
            <a:ext cx="5256213" cy="3048000"/>
          </a:xfrm>
          <a:prstGeom prst="rect">
            <a:avLst/>
          </a:prstGeom>
          <a:noFill/>
          <a:ln w="9525">
            <a:noFill/>
            <a:miter lim="800000"/>
            <a:headEnd/>
            <a:tailEnd/>
          </a:ln>
        </p:spPr>
        <p:txBody>
          <a:bodyPr/>
          <a:lstStyle/>
          <a:p>
            <a:endParaRPr lang="en-US"/>
          </a:p>
        </p:txBody>
      </p:sp>
      <p:sp>
        <p:nvSpPr>
          <p:cNvPr id="115722" name="Freeform 10"/>
          <p:cNvSpPr>
            <a:spLocks/>
          </p:cNvSpPr>
          <p:nvPr/>
        </p:nvSpPr>
        <p:spPr bwMode="auto">
          <a:xfrm>
            <a:off x="2317750" y="2039938"/>
            <a:ext cx="206375" cy="3208337"/>
          </a:xfrm>
          <a:custGeom>
            <a:avLst/>
            <a:gdLst/>
            <a:ahLst/>
            <a:cxnLst>
              <a:cxn ang="0">
                <a:pos x="130" y="0"/>
              </a:cxn>
              <a:cxn ang="0">
                <a:pos x="0" y="101"/>
              </a:cxn>
              <a:cxn ang="0">
                <a:pos x="0" y="2021"/>
              </a:cxn>
              <a:cxn ang="0">
                <a:pos x="130" y="1920"/>
              </a:cxn>
              <a:cxn ang="0">
                <a:pos x="130" y="0"/>
              </a:cxn>
            </a:cxnLst>
            <a:rect l="0" t="0" r="r" b="b"/>
            <a:pathLst>
              <a:path w="130" h="2021">
                <a:moveTo>
                  <a:pt x="130" y="0"/>
                </a:moveTo>
                <a:lnTo>
                  <a:pt x="0" y="101"/>
                </a:lnTo>
                <a:lnTo>
                  <a:pt x="0" y="2021"/>
                </a:lnTo>
                <a:lnTo>
                  <a:pt x="130" y="1920"/>
                </a:lnTo>
                <a:lnTo>
                  <a:pt x="130" y="0"/>
                </a:lnTo>
                <a:close/>
              </a:path>
            </a:pathLst>
          </a:custGeom>
          <a:noFill/>
          <a:ln w="7938">
            <a:solidFill>
              <a:srgbClr val="000000"/>
            </a:solidFill>
            <a:prstDash val="solid"/>
            <a:round/>
            <a:headEnd/>
            <a:tailEnd/>
          </a:ln>
        </p:spPr>
        <p:txBody>
          <a:bodyPr/>
          <a:lstStyle/>
          <a:p>
            <a:endParaRPr lang="en-US"/>
          </a:p>
        </p:txBody>
      </p:sp>
      <p:sp>
        <p:nvSpPr>
          <p:cNvPr id="115723" name="Freeform 11"/>
          <p:cNvSpPr>
            <a:spLocks/>
          </p:cNvSpPr>
          <p:nvPr/>
        </p:nvSpPr>
        <p:spPr bwMode="auto">
          <a:xfrm>
            <a:off x="2317750" y="5087938"/>
            <a:ext cx="5462588" cy="160337"/>
          </a:xfrm>
          <a:custGeom>
            <a:avLst/>
            <a:gdLst/>
            <a:ahLst/>
            <a:cxnLst>
              <a:cxn ang="0">
                <a:pos x="0" y="101"/>
              </a:cxn>
              <a:cxn ang="0">
                <a:pos x="3311" y="101"/>
              </a:cxn>
              <a:cxn ang="0">
                <a:pos x="3441" y="0"/>
              </a:cxn>
              <a:cxn ang="0">
                <a:pos x="130" y="0"/>
              </a:cxn>
              <a:cxn ang="0">
                <a:pos x="0" y="101"/>
              </a:cxn>
            </a:cxnLst>
            <a:rect l="0" t="0" r="r" b="b"/>
            <a:pathLst>
              <a:path w="3441" h="101">
                <a:moveTo>
                  <a:pt x="0" y="101"/>
                </a:moveTo>
                <a:lnTo>
                  <a:pt x="3311" y="101"/>
                </a:lnTo>
                <a:lnTo>
                  <a:pt x="3441" y="0"/>
                </a:lnTo>
                <a:lnTo>
                  <a:pt x="130" y="0"/>
                </a:lnTo>
                <a:lnTo>
                  <a:pt x="0" y="101"/>
                </a:lnTo>
                <a:close/>
              </a:path>
            </a:pathLst>
          </a:custGeom>
          <a:noFill/>
          <a:ln w="9525">
            <a:noFill/>
            <a:round/>
            <a:headEnd/>
            <a:tailEnd/>
          </a:ln>
        </p:spPr>
        <p:txBody>
          <a:bodyPr/>
          <a:lstStyle/>
          <a:p>
            <a:endParaRPr lang="en-US"/>
          </a:p>
        </p:txBody>
      </p:sp>
      <p:sp>
        <p:nvSpPr>
          <p:cNvPr id="115724" name="Rectangle 12"/>
          <p:cNvSpPr>
            <a:spLocks noChangeArrowheads="1"/>
          </p:cNvSpPr>
          <p:nvPr/>
        </p:nvSpPr>
        <p:spPr bwMode="auto">
          <a:xfrm>
            <a:off x="2524125" y="2039938"/>
            <a:ext cx="5256213" cy="3048000"/>
          </a:xfrm>
          <a:prstGeom prst="rect">
            <a:avLst/>
          </a:prstGeom>
          <a:noFill/>
          <a:ln w="9525">
            <a:noFill/>
            <a:miter lim="800000"/>
            <a:headEnd/>
            <a:tailEnd/>
          </a:ln>
        </p:spPr>
        <p:txBody>
          <a:bodyPr/>
          <a:lstStyle/>
          <a:p>
            <a:endParaRPr lang="en-US"/>
          </a:p>
        </p:txBody>
      </p:sp>
      <p:sp>
        <p:nvSpPr>
          <p:cNvPr id="115725" name="Freeform 13"/>
          <p:cNvSpPr>
            <a:spLocks/>
          </p:cNvSpPr>
          <p:nvPr/>
        </p:nvSpPr>
        <p:spPr bwMode="auto">
          <a:xfrm>
            <a:off x="2317750" y="4021138"/>
            <a:ext cx="5108575" cy="160337"/>
          </a:xfrm>
          <a:custGeom>
            <a:avLst/>
            <a:gdLst/>
            <a:ahLst/>
            <a:cxnLst>
              <a:cxn ang="0">
                <a:pos x="0" y="101"/>
              </a:cxn>
              <a:cxn ang="0">
                <a:pos x="3093" y="101"/>
              </a:cxn>
              <a:cxn ang="0">
                <a:pos x="3218" y="0"/>
              </a:cxn>
              <a:cxn ang="0">
                <a:pos x="130" y="0"/>
              </a:cxn>
              <a:cxn ang="0">
                <a:pos x="0" y="101"/>
              </a:cxn>
            </a:cxnLst>
            <a:rect l="0" t="0" r="r" b="b"/>
            <a:pathLst>
              <a:path w="3218" h="101">
                <a:moveTo>
                  <a:pt x="0" y="101"/>
                </a:moveTo>
                <a:lnTo>
                  <a:pt x="3093" y="101"/>
                </a:lnTo>
                <a:lnTo>
                  <a:pt x="3218" y="0"/>
                </a:lnTo>
                <a:lnTo>
                  <a:pt x="130" y="0"/>
                </a:lnTo>
                <a:lnTo>
                  <a:pt x="0" y="101"/>
                </a:lnTo>
                <a:close/>
              </a:path>
            </a:pathLst>
          </a:custGeom>
          <a:solidFill>
            <a:srgbClr val="BF9900"/>
          </a:solidFill>
          <a:ln w="7938">
            <a:solidFill>
              <a:srgbClr val="000000"/>
            </a:solidFill>
            <a:prstDash val="solid"/>
            <a:round/>
            <a:headEnd/>
            <a:tailEnd/>
          </a:ln>
        </p:spPr>
        <p:txBody>
          <a:bodyPr/>
          <a:lstStyle/>
          <a:p>
            <a:endParaRPr lang="en-US"/>
          </a:p>
        </p:txBody>
      </p:sp>
      <p:sp>
        <p:nvSpPr>
          <p:cNvPr id="115726" name="Rectangle 14"/>
          <p:cNvSpPr>
            <a:spLocks noChangeArrowheads="1"/>
          </p:cNvSpPr>
          <p:nvPr/>
        </p:nvSpPr>
        <p:spPr bwMode="auto">
          <a:xfrm>
            <a:off x="2317750" y="4181475"/>
            <a:ext cx="4910138" cy="609600"/>
          </a:xfrm>
          <a:prstGeom prst="rect">
            <a:avLst/>
          </a:prstGeom>
          <a:solidFill>
            <a:srgbClr val="FFCC00"/>
          </a:solidFill>
          <a:ln w="7938">
            <a:solidFill>
              <a:srgbClr val="000000"/>
            </a:solidFill>
            <a:miter lim="800000"/>
            <a:headEnd/>
            <a:tailEnd/>
          </a:ln>
        </p:spPr>
        <p:txBody>
          <a:bodyPr/>
          <a:lstStyle/>
          <a:p>
            <a:endParaRPr lang="en-US"/>
          </a:p>
        </p:txBody>
      </p:sp>
      <p:sp>
        <p:nvSpPr>
          <p:cNvPr id="115727" name="Freeform 15"/>
          <p:cNvSpPr>
            <a:spLocks/>
          </p:cNvSpPr>
          <p:nvPr/>
        </p:nvSpPr>
        <p:spPr bwMode="auto">
          <a:xfrm>
            <a:off x="7227888" y="4021138"/>
            <a:ext cx="198437" cy="769937"/>
          </a:xfrm>
          <a:custGeom>
            <a:avLst/>
            <a:gdLst/>
            <a:ahLst/>
            <a:cxnLst>
              <a:cxn ang="0">
                <a:pos x="125" y="384"/>
              </a:cxn>
              <a:cxn ang="0">
                <a:pos x="0" y="485"/>
              </a:cxn>
              <a:cxn ang="0">
                <a:pos x="0" y="101"/>
              </a:cxn>
              <a:cxn ang="0">
                <a:pos x="125" y="0"/>
              </a:cxn>
              <a:cxn ang="0">
                <a:pos x="125" y="384"/>
              </a:cxn>
            </a:cxnLst>
            <a:rect l="0" t="0" r="r" b="b"/>
            <a:pathLst>
              <a:path w="125" h="485">
                <a:moveTo>
                  <a:pt x="125" y="384"/>
                </a:moveTo>
                <a:lnTo>
                  <a:pt x="0" y="485"/>
                </a:lnTo>
                <a:lnTo>
                  <a:pt x="0" y="101"/>
                </a:lnTo>
                <a:lnTo>
                  <a:pt x="125" y="0"/>
                </a:lnTo>
                <a:lnTo>
                  <a:pt x="125" y="384"/>
                </a:lnTo>
                <a:close/>
              </a:path>
            </a:pathLst>
          </a:custGeom>
          <a:solidFill>
            <a:srgbClr val="806600"/>
          </a:solidFill>
          <a:ln w="7938">
            <a:solidFill>
              <a:srgbClr val="000000"/>
            </a:solidFill>
            <a:prstDash val="solid"/>
            <a:round/>
            <a:headEnd/>
            <a:tailEnd/>
          </a:ln>
        </p:spPr>
        <p:txBody>
          <a:bodyPr/>
          <a:lstStyle/>
          <a:p>
            <a:endParaRPr lang="en-US"/>
          </a:p>
        </p:txBody>
      </p:sp>
      <p:sp>
        <p:nvSpPr>
          <p:cNvPr id="115728" name="Rectangle 16"/>
          <p:cNvSpPr>
            <a:spLocks noChangeArrowheads="1"/>
          </p:cNvSpPr>
          <p:nvPr/>
        </p:nvSpPr>
        <p:spPr bwMode="auto">
          <a:xfrm>
            <a:off x="7694613" y="4235450"/>
            <a:ext cx="484187" cy="288925"/>
          </a:xfrm>
          <a:prstGeom prst="rect">
            <a:avLst/>
          </a:prstGeom>
          <a:noFill/>
          <a:ln w="9525">
            <a:noFill/>
            <a:miter lim="800000"/>
            <a:headEnd/>
            <a:tailEnd/>
          </a:ln>
        </p:spPr>
        <p:txBody>
          <a:bodyPr wrap="none" lIns="0" tIns="0" rIns="0" bIns="0">
            <a:spAutoFit/>
          </a:bodyPr>
          <a:lstStyle/>
          <a:p>
            <a:pPr eaLnBrk="1" hangingPunct="1"/>
            <a:r>
              <a:rPr lang="en-US" sz="1900" b="1">
                <a:solidFill>
                  <a:schemeClr val="hlink"/>
                </a:solidFill>
                <a:latin typeface="Arial" charset="0"/>
              </a:rPr>
              <a:t>14%</a:t>
            </a:r>
            <a:endParaRPr lang="en-US" sz="2400">
              <a:solidFill>
                <a:schemeClr val="hlink"/>
              </a:solidFill>
            </a:endParaRPr>
          </a:p>
        </p:txBody>
      </p:sp>
      <p:sp>
        <p:nvSpPr>
          <p:cNvPr id="115729" name="Freeform 17"/>
          <p:cNvSpPr>
            <a:spLocks/>
          </p:cNvSpPr>
          <p:nvPr/>
        </p:nvSpPr>
        <p:spPr bwMode="auto">
          <a:xfrm>
            <a:off x="2317750" y="2497138"/>
            <a:ext cx="1952625" cy="160337"/>
          </a:xfrm>
          <a:custGeom>
            <a:avLst/>
            <a:gdLst/>
            <a:ahLst/>
            <a:cxnLst>
              <a:cxn ang="0">
                <a:pos x="0" y="101"/>
              </a:cxn>
              <a:cxn ang="0">
                <a:pos x="1105" y="101"/>
              </a:cxn>
              <a:cxn ang="0">
                <a:pos x="1230" y="0"/>
              </a:cxn>
              <a:cxn ang="0">
                <a:pos x="130" y="0"/>
              </a:cxn>
              <a:cxn ang="0">
                <a:pos x="0" y="101"/>
              </a:cxn>
            </a:cxnLst>
            <a:rect l="0" t="0" r="r" b="b"/>
            <a:pathLst>
              <a:path w="1230" h="101">
                <a:moveTo>
                  <a:pt x="0" y="101"/>
                </a:moveTo>
                <a:lnTo>
                  <a:pt x="1105" y="101"/>
                </a:lnTo>
                <a:lnTo>
                  <a:pt x="1230" y="0"/>
                </a:lnTo>
                <a:lnTo>
                  <a:pt x="130" y="0"/>
                </a:lnTo>
                <a:lnTo>
                  <a:pt x="0" y="101"/>
                </a:lnTo>
                <a:close/>
              </a:path>
            </a:pathLst>
          </a:custGeom>
          <a:solidFill>
            <a:srgbClr val="A84400"/>
          </a:solidFill>
          <a:ln w="7938">
            <a:solidFill>
              <a:srgbClr val="000000"/>
            </a:solidFill>
            <a:prstDash val="solid"/>
            <a:round/>
            <a:headEnd/>
            <a:tailEnd/>
          </a:ln>
        </p:spPr>
        <p:txBody>
          <a:bodyPr/>
          <a:lstStyle/>
          <a:p>
            <a:endParaRPr lang="en-US"/>
          </a:p>
        </p:txBody>
      </p:sp>
      <p:sp>
        <p:nvSpPr>
          <p:cNvPr id="115730" name="Rectangle 18"/>
          <p:cNvSpPr>
            <a:spLocks noChangeArrowheads="1"/>
          </p:cNvSpPr>
          <p:nvPr/>
        </p:nvSpPr>
        <p:spPr bwMode="auto">
          <a:xfrm>
            <a:off x="2286000" y="2667000"/>
            <a:ext cx="1754188" cy="609600"/>
          </a:xfrm>
          <a:prstGeom prst="rect">
            <a:avLst/>
          </a:prstGeom>
          <a:solidFill>
            <a:srgbClr val="CC3300"/>
          </a:solidFill>
          <a:ln w="7938">
            <a:solidFill>
              <a:srgbClr val="000000"/>
            </a:solidFill>
            <a:miter lim="800000"/>
            <a:headEnd/>
            <a:tailEnd/>
          </a:ln>
        </p:spPr>
        <p:txBody>
          <a:bodyPr/>
          <a:lstStyle/>
          <a:p>
            <a:endParaRPr lang="en-US"/>
          </a:p>
        </p:txBody>
      </p:sp>
      <p:sp>
        <p:nvSpPr>
          <p:cNvPr id="115731" name="Freeform 19"/>
          <p:cNvSpPr>
            <a:spLocks/>
          </p:cNvSpPr>
          <p:nvPr/>
        </p:nvSpPr>
        <p:spPr bwMode="auto">
          <a:xfrm>
            <a:off x="4071938" y="2497138"/>
            <a:ext cx="198437" cy="769937"/>
          </a:xfrm>
          <a:custGeom>
            <a:avLst/>
            <a:gdLst/>
            <a:ahLst/>
            <a:cxnLst>
              <a:cxn ang="0">
                <a:pos x="125" y="384"/>
              </a:cxn>
              <a:cxn ang="0">
                <a:pos x="0" y="485"/>
              </a:cxn>
              <a:cxn ang="0">
                <a:pos x="0" y="101"/>
              </a:cxn>
              <a:cxn ang="0">
                <a:pos x="125" y="0"/>
              </a:cxn>
              <a:cxn ang="0">
                <a:pos x="125" y="384"/>
              </a:cxn>
            </a:cxnLst>
            <a:rect l="0" t="0" r="r" b="b"/>
            <a:pathLst>
              <a:path w="125" h="485">
                <a:moveTo>
                  <a:pt x="125" y="384"/>
                </a:moveTo>
                <a:lnTo>
                  <a:pt x="0" y="485"/>
                </a:lnTo>
                <a:lnTo>
                  <a:pt x="0" y="101"/>
                </a:lnTo>
                <a:lnTo>
                  <a:pt x="125" y="0"/>
                </a:lnTo>
                <a:lnTo>
                  <a:pt x="125" y="384"/>
                </a:lnTo>
                <a:close/>
              </a:path>
            </a:pathLst>
          </a:custGeom>
          <a:solidFill>
            <a:srgbClr val="803300"/>
          </a:solidFill>
          <a:ln w="7938">
            <a:solidFill>
              <a:srgbClr val="000000"/>
            </a:solidFill>
            <a:prstDash val="solid"/>
            <a:round/>
            <a:headEnd/>
            <a:tailEnd/>
          </a:ln>
        </p:spPr>
        <p:txBody>
          <a:bodyPr/>
          <a:lstStyle/>
          <a:p>
            <a:endParaRPr lang="en-US"/>
          </a:p>
        </p:txBody>
      </p:sp>
      <p:sp>
        <p:nvSpPr>
          <p:cNvPr id="115732" name="Rectangle 20"/>
          <p:cNvSpPr>
            <a:spLocks noChangeArrowheads="1"/>
          </p:cNvSpPr>
          <p:nvPr/>
        </p:nvSpPr>
        <p:spPr bwMode="auto">
          <a:xfrm>
            <a:off x="4573588" y="2747963"/>
            <a:ext cx="349250" cy="288925"/>
          </a:xfrm>
          <a:prstGeom prst="rect">
            <a:avLst/>
          </a:prstGeom>
          <a:noFill/>
          <a:ln w="9525">
            <a:noFill/>
            <a:miter lim="800000"/>
            <a:headEnd/>
            <a:tailEnd/>
          </a:ln>
        </p:spPr>
        <p:txBody>
          <a:bodyPr wrap="none" lIns="0" tIns="0" rIns="0" bIns="0">
            <a:spAutoFit/>
          </a:bodyPr>
          <a:lstStyle/>
          <a:p>
            <a:pPr eaLnBrk="1" hangingPunct="1"/>
            <a:r>
              <a:rPr lang="en-US" sz="1900" b="1">
                <a:solidFill>
                  <a:schemeClr val="hlink"/>
                </a:solidFill>
                <a:latin typeface="Arial" charset="0"/>
              </a:rPr>
              <a:t>5%</a:t>
            </a:r>
            <a:endParaRPr lang="en-US" sz="2400">
              <a:solidFill>
                <a:schemeClr val="hlink"/>
              </a:solidFill>
            </a:endParaRPr>
          </a:p>
        </p:txBody>
      </p:sp>
      <p:sp>
        <p:nvSpPr>
          <p:cNvPr id="115733" name="Line 21"/>
          <p:cNvSpPr>
            <a:spLocks noChangeShapeType="1"/>
          </p:cNvSpPr>
          <p:nvPr/>
        </p:nvSpPr>
        <p:spPr bwMode="auto">
          <a:xfrm flipV="1">
            <a:off x="2317750" y="2200275"/>
            <a:ext cx="1588" cy="3048000"/>
          </a:xfrm>
          <a:prstGeom prst="line">
            <a:avLst/>
          </a:prstGeom>
          <a:noFill/>
          <a:ln w="7938">
            <a:solidFill>
              <a:srgbClr val="000000"/>
            </a:solidFill>
            <a:round/>
            <a:headEnd/>
            <a:tailEnd/>
          </a:ln>
        </p:spPr>
        <p:txBody>
          <a:bodyPr/>
          <a:lstStyle/>
          <a:p>
            <a:endParaRPr lang="en-US"/>
          </a:p>
        </p:txBody>
      </p:sp>
      <p:sp>
        <p:nvSpPr>
          <p:cNvPr id="115734" name="Rectangle 22"/>
          <p:cNvSpPr>
            <a:spLocks noChangeArrowheads="1"/>
          </p:cNvSpPr>
          <p:nvPr/>
        </p:nvSpPr>
        <p:spPr bwMode="auto">
          <a:xfrm>
            <a:off x="1524000" y="2819400"/>
            <a:ext cx="592138" cy="288925"/>
          </a:xfrm>
          <a:prstGeom prst="rect">
            <a:avLst/>
          </a:prstGeom>
          <a:noFill/>
          <a:ln w="9525">
            <a:noFill/>
            <a:miter lim="800000"/>
            <a:headEnd/>
            <a:tailEnd/>
          </a:ln>
        </p:spPr>
        <p:txBody>
          <a:bodyPr lIns="0" tIns="0" rIns="0" bIns="0">
            <a:spAutoFit/>
          </a:bodyPr>
          <a:lstStyle/>
          <a:p>
            <a:pPr eaLnBrk="1" hangingPunct="1"/>
            <a:r>
              <a:rPr lang="en-US" sz="1900" b="1">
                <a:solidFill>
                  <a:schemeClr val="hlink"/>
                </a:solidFill>
                <a:latin typeface="Arial" charset="0"/>
              </a:rPr>
              <a:t>Boys</a:t>
            </a:r>
            <a:endParaRPr lang="en-US" sz="2400">
              <a:solidFill>
                <a:schemeClr val="hlink"/>
              </a:solidFill>
            </a:endParaRPr>
          </a:p>
        </p:txBody>
      </p:sp>
      <p:sp>
        <p:nvSpPr>
          <p:cNvPr id="115735" name="Rectangle 23"/>
          <p:cNvSpPr>
            <a:spLocks noChangeArrowheads="1"/>
          </p:cNvSpPr>
          <p:nvPr/>
        </p:nvSpPr>
        <p:spPr bwMode="auto">
          <a:xfrm>
            <a:off x="1600200" y="4343400"/>
            <a:ext cx="549275" cy="288925"/>
          </a:xfrm>
          <a:prstGeom prst="rect">
            <a:avLst/>
          </a:prstGeom>
          <a:noFill/>
          <a:ln w="9525">
            <a:noFill/>
            <a:miter lim="800000"/>
            <a:headEnd/>
            <a:tailEnd/>
          </a:ln>
        </p:spPr>
        <p:txBody>
          <a:bodyPr wrap="none" lIns="0" tIns="0" rIns="0" bIns="0">
            <a:spAutoFit/>
          </a:bodyPr>
          <a:lstStyle/>
          <a:p>
            <a:pPr eaLnBrk="1" hangingPunct="1"/>
            <a:r>
              <a:rPr lang="en-US" sz="1900" b="1">
                <a:solidFill>
                  <a:schemeClr val="hlink"/>
                </a:solidFill>
                <a:latin typeface="Arial" charset="0"/>
              </a:rPr>
              <a:t>Girls</a:t>
            </a:r>
            <a:endParaRPr lang="en-US" sz="2400">
              <a:solidFill>
                <a:schemeClr val="hlink"/>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5734"/>
                                        </p:tgtEl>
                                        <p:attrNameLst>
                                          <p:attrName>style.visibility</p:attrName>
                                        </p:attrNameLst>
                                      </p:cBhvr>
                                      <p:to>
                                        <p:strVal val="visible"/>
                                      </p:to>
                                    </p:set>
                                    <p:anim calcmode="lin" valueType="num">
                                      <p:cBhvr>
                                        <p:cTn id="7" dur="1000" fill="hold"/>
                                        <p:tgtEl>
                                          <p:spTgt spid="115734"/>
                                        </p:tgtEl>
                                        <p:attrNameLst>
                                          <p:attrName>ppt_w</p:attrName>
                                        </p:attrNameLst>
                                      </p:cBhvr>
                                      <p:tavLst>
                                        <p:tav tm="0">
                                          <p:val>
                                            <p:fltVal val="0"/>
                                          </p:val>
                                        </p:tav>
                                        <p:tav tm="100000">
                                          <p:val>
                                            <p:strVal val="#ppt_w"/>
                                          </p:val>
                                        </p:tav>
                                      </p:tavLst>
                                    </p:anim>
                                    <p:anim calcmode="lin" valueType="num">
                                      <p:cBhvr>
                                        <p:cTn id="8" dur="1000" fill="hold"/>
                                        <p:tgtEl>
                                          <p:spTgt spid="115734"/>
                                        </p:tgtEl>
                                        <p:attrNameLst>
                                          <p:attrName>ppt_h</p:attrName>
                                        </p:attrNameLst>
                                      </p:cBhvr>
                                      <p:tavLst>
                                        <p:tav tm="0">
                                          <p:val>
                                            <p:fltVal val="0"/>
                                          </p:val>
                                        </p:tav>
                                        <p:tav tm="100000">
                                          <p:val>
                                            <p:strVal val="#ppt_h"/>
                                          </p:val>
                                        </p:tav>
                                      </p:tavLst>
                                    </p:anim>
                                    <p:animEffect transition="in" filter="fade">
                                      <p:cBhvr>
                                        <p:cTn id="9" dur="1000"/>
                                        <p:tgtEl>
                                          <p:spTgt spid="11573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15735"/>
                                        </p:tgtEl>
                                        <p:attrNameLst>
                                          <p:attrName>style.visibility</p:attrName>
                                        </p:attrNameLst>
                                      </p:cBhvr>
                                      <p:to>
                                        <p:strVal val="visible"/>
                                      </p:to>
                                    </p:set>
                                    <p:anim calcmode="lin" valueType="num">
                                      <p:cBhvr>
                                        <p:cTn id="14" dur="1000" fill="hold"/>
                                        <p:tgtEl>
                                          <p:spTgt spid="115735"/>
                                        </p:tgtEl>
                                        <p:attrNameLst>
                                          <p:attrName>ppt_w</p:attrName>
                                        </p:attrNameLst>
                                      </p:cBhvr>
                                      <p:tavLst>
                                        <p:tav tm="0">
                                          <p:val>
                                            <p:fltVal val="0"/>
                                          </p:val>
                                        </p:tav>
                                        <p:tav tm="100000">
                                          <p:val>
                                            <p:strVal val="#ppt_w"/>
                                          </p:val>
                                        </p:tav>
                                      </p:tavLst>
                                    </p:anim>
                                    <p:anim calcmode="lin" valueType="num">
                                      <p:cBhvr>
                                        <p:cTn id="15" dur="1000" fill="hold"/>
                                        <p:tgtEl>
                                          <p:spTgt spid="115735"/>
                                        </p:tgtEl>
                                        <p:attrNameLst>
                                          <p:attrName>ppt_h</p:attrName>
                                        </p:attrNameLst>
                                      </p:cBhvr>
                                      <p:tavLst>
                                        <p:tav tm="0">
                                          <p:val>
                                            <p:fltVal val="0"/>
                                          </p:val>
                                        </p:tav>
                                        <p:tav tm="100000">
                                          <p:val>
                                            <p:strVal val="#ppt_h"/>
                                          </p:val>
                                        </p:tav>
                                      </p:tavLst>
                                    </p:anim>
                                    <p:animEffect transition="in" filter="fade">
                                      <p:cBhvr>
                                        <p:cTn id="16" dur="1000"/>
                                        <p:tgtEl>
                                          <p:spTgt spid="1157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34" grpId="0"/>
      <p:bldP spid="11573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ctrTitle"/>
          </p:nvPr>
        </p:nvSpPr>
        <p:spPr/>
        <p:txBody>
          <a:bodyPr/>
          <a:lstStyle/>
          <a:p>
            <a:r>
              <a:rPr lang="en-US" sz="4400">
                <a:solidFill>
                  <a:schemeClr val="hlink"/>
                </a:solidFill>
                <a:effectLst/>
              </a:rPr>
              <a:t>Hormones and AD/HD </a:t>
            </a:r>
            <a:br>
              <a:rPr lang="en-US" sz="4400">
                <a:solidFill>
                  <a:schemeClr val="hlink"/>
                </a:solidFill>
                <a:effectLst/>
              </a:rPr>
            </a:br>
            <a:r>
              <a:rPr lang="en-US" sz="4400">
                <a:solidFill>
                  <a:schemeClr val="hlink"/>
                </a:solidFill>
                <a:effectLst/>
              </a:rPr>
              <a:t>in Women</a:t>
            </a:r>
          </a:p>
        </p:txBody>
      </p:sp>
      <p:sp>
        <p:nvSpPr>
          <p:cNvPr id="24781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solidFill>
                  <a:schemeClr val="hlink"/>
                </a:solidFill>
                <a:effectLst/>
              </a:rPr>
              <a:t>Estrogen and the Brain</a:t>
            </a:r>
          </a:p>
        </p:txBody>
      </p:sp>
      <p:sp>
        <p:nvSpPr>
          <p:cNvPr id="249859" name="Rectangle 3"/>
          <p:cNvSpPr>
            <a:spLocks noGrp="1" noChangeArrowheads="1"/>
          </p:cNvSpPr>
          <p:nvPr>
            <p:ph type="body" idx="1"/>
          </p:nvPr>
        </p:nvSpPr>
        <p:spPr/>
        <p:txBody>
          <a:bodyPr/>
          <a:lstStyle/>
          <a:p>
            <a:r>
              <a:rPr lang="en-US" b="1">
                <a:solidFill>
                  <a:srgbClr val="000000"/>
                </a:solidFill>
                <a:effectLst/>
              </a:rPr>
              <a:t>The brain is a target organ for estrogen</a:t>
            </a:r>
          </a:p>
          <a:p>
            <a:r>
              <a:rPr lang="en-US" b="1">
                <a:solidFill>
                  <a:srgbClr val="000000"/>
                </a:solidFill>
                <a:effectLst/>
              </a:rPr>
              <a:t>Estrogen has a profound effect on mood, mental states, and memory by acting on both monoamine and neurotransmitter mechanisms</a:t>
            </a:r>
          </a:p>
          <a:p>
            <a:r>
              <a:rPr lang="en-US" b="1">
                <a:solidFill>
                  <a:srgbClr val="000000"/>
                </a:solidFill>
                <a:effectLst/>
              </a:rPr>
              <a:t>Whenever estrogen falls below the “minimum brain estrogen requirement” brain dysfunction may result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457200" y="762000"/>
            <a:ext cx="8229600" cy="1143000"/>
          </a:xfrm>
        </p:spPr>
        <p:txBody>
          <a:bodyPr/>
          <a:lstStyle/>
          <a:p>
            <a:r>
              <a:rPr lang="en-US">
                <a:solidFill>
                  <a:schemeClr val="hlink"/>
                </a:solidFill>
                <a:effectLst/>
              </a:rPr>
              <a:t>Symptoms shared by women in low estrogen states</a:t>
            </a:r>
          </a:p>
        </p:txBody>
      </p:sp>
      <p:sp>
        <p:nvSpPr>
          <p:cNvPr id="251907" name="Rectangle 3"/>
          <p:cNvSpPr>
            <a:spLocks noGrp="1" noChangeArrowheads="1"/>
          </p:cNvSpPr>
          <p:nvPr>
            <p:ph type="body" idx="1"/>
          </p:nvPr>
        </p:nvSpPr>
        <p:spPr>
          <a:xfrm>
            <a:off x="457200" y="2057400"/>
            <a:ext cx="8229600" cy="4530725"/>
          </a:xfrm>
        </p:spPr>
        <p:txBody>
          <a:bodyPr/>
          <a:lstStyle/>
          <a:p>
            <a:r>
              <a:rPr lang="en-US" sz="2800" b="1">
                <a:solidFill>
                  <a:srgbClr val="000000"/>
                </a:solidFill>
                <a:effectLst/>
              </a:rPr>
              <a:t>Depression</a:t>
            </a:r>
          </a:p>
          <a:p>
            <a:r>
              <a:rPr lang="en-US" sz="2800" b="1">
                <a:solidFill>
                  <a:srgbClr val="000000"/>
                </a:solidFill>
                <a:effectLst/>
              </a:rPr>
              <a:t>Sleep disturbance</a:t>
            </a:r>
          </a:p>
          <a:p>
            <a:r>
              <a:rPr lang="en-US" sz="2800" b="1">
                <a:solidFill>
                  <a:srgbClr val="000000"/>
                </a:solidFill>
                <a:effectLst/>
              </a:rPr>
              <a:t>Irritability</a:t>
            </a:r>
          </a:p>
          <a:p>
            <a:r>
              <a:rPr lang="en-US" sz="2800" b="1">
                <a:solidFill>
                  <a:srgbClr val="000000"/>
                </a:solidFill>
                <a:effectLst/>
              </a:rPr>
              <a:t>Anxiety</a:t>
            </a:r>
          </a:p>
          <a:p>
            <a:r>
              <a:rPr lang="en-US" sz="2800" b="1">
                <a:solidFill>
                  <a:srgbClr val="000000"/>
                </a:solidFill>
                <a:effectLst/>
              </a:rPr>
              <a:t>Panic</a:t>
            </a:r>
          </a:p>
          <a:p>
            <a:r>
              <a:rPr lang="en-US" sz="2800" b="1">
                <a:solidFill>
                  <a:srgbClr val="000000"/>
                </a:solidFill>
                <a:effectLst/>
              </a:rPr>
              <a:t>Memory deficits</a:t>
            </a:r>
          </a:p>
          <a:p>
            <a:r>
              <a:rPr lang="en-US" sz="2800" b="1">
                <a:solidFill>
                  <a:srgbClr val="000000"/>
                </a:solidFill>
                <a:effectLst/>
              </a:rPr>
              <a:t>Cognitive dysfunction</a:t>
            </a:r>
          </a:p>
          <a:p>
            <a:endParaRPr lang="en-US" sz="2800"/>
          </a:p>
          <a:p>
            <a:endParaRPr lang="en-US" sz="2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228600" y="304800"/>
            <a:ext cx="8458200" cy="838200"/>
          </a:xfrm>
        </p:spPr>
        <p:txBody>
          <a:bodyPr/>
          <a:lstStyle/>
          <a:p>
            <a:r>
              <a:rPr lang="en-US" sz="4000">
                <a:solidFill>
                  <a:schemeClr val="hlink"/>
                </a:solidFill>
                <a:effectLst/>
              </a:rPr>
              <a:t>Hormonal Influence on AD/HD </a:t>
            </a:r>
            <a:br>
              <a:rPr lang="en-US" sz="4000">
                <a:solidFill>
                  <a:schemeClr val="hlink"/>
                </a:solidFill>
                <a:effectLst/>
              </a:rPr>
            </a:br>
            <a:r>
              <a:rPr lang="en-US" sz="4000">
                <a:solidFill>
                  <a:schemeClr val="hlink"/>
                </a:solidFill>
                <a:effectLst/>
              </a:rPr>
              <a:t>in Women</a:t>
            </a:r>
          </a:p>
        </p:txBody>
      </p:sp>
      <p:sp>
        <p:nvSpPr>
          <p:cNvPr id="253955" name="Rectangle 3"/>
          <p:cNvSpPr>
            <a:spLocks noGrp="1" noChangeArrowheads="1"/>
          </p:cNvSpPr>
          <p:nvPr>
            <p:ph type="body" idx="1"/>
          </p:nvPr>
        </p:nvSpPr>
        <p:spPr>
          <a:xfrm>
            <a:off x="2209800" y="1219200"/>
            <a:ext cx="5791200" cy="4648200"/>
          </a:xfrm>
        </p:spPr>
        <p:txBody>
          <a:bodyPr/>
          <a:lstStyle/>
          <a:p>
            <a:r>
              <a:rPr lang="en-US" sz="2800" b="1">
                <a:solidFill>
                  <a:srgbClr val="000000"/>
                </a:solidFill>
                <a:effectLst/>
              </a:rPr>
              <a:t>Puberty   </a:t>
            </a:r>
          </a:p>
          <a:p>
            <a:pPr lvl="1"/>
            <a:r>
              <a:rPr lang="en-US" b="1">
                <a:solidFill>
                  <a:srgbClr val="000000"/>
                </a:solidFill>
                <a:effectLst/>
              </a:rPr>
              <a:t>Increase in symptoms</a:t>
            </a:r>
          </a:p>
          <a:p>
            <a:r>
              <a:rPr lang="en-US" sz="2800" b="1">
                <a:solidFill>
                  <a:srgbClr val="000000"/>
                </a:solidFill>
                <a:effectLst/>
              </a:rPr>
              <a:t>PMS</a:t>
            </a:r>
          </a:p>
          <a:p>
            <a:pPr lvl="1"/>
            <a:r>
              <a:rPr lang="en-US" b="1">
                <a:solidFill>
                  <a:srgbClr val="000000"/>
                </a:solidFill>
                <a:effectLst/>
              </a:rPr>
              <a:t>Increased severity</a:t>
            </a:r>
          </a:p>
          <a:p>
            <a:pPr lvl="1"/>
            <a:r>
              <a:rPr lang="en-US" b="1">
                <a:solidFill>
                  <a:srgbClr val="000000"/>
                </a:solidFill>
                <a:effectLst/>
              </a:rPr>
              <a:t>Responds to SSRIs</a:t>
            </a:r>
          </a:p>
          <a:p>
            <a:r>
              <a:rPr lang="en-US" sz="2800" b="1">
                <a:solidFill>
                  <a:srgbClr val="000000"/>
                </a:solidFill>
                <a:effectLst/>
              </a:rPr>
              <a:t>Menopause</a:t>
            </a:r>
          </a:p>
          <a:p>
            <a:pPr lvl="1"/>
            <a:r>
              <a:rPr lang="en-US" b="1">
                <a:solidFill>
                  <a:srgbClr val="000000"/>
                </a:solidFill>
                <a:effectLst/>
              </a:rPr>
              <a:t>Cognitive impairments</a:t>
            </a:r>
          </a:p>
          <a:p>
            <a:r>
              <a:rPr lang="en-US" sz="2800" b="1">
                <a:solidFill>
                  <a:srgbClr val="000000"/>
                </a:solidFill>
                <a:effectLst/>
              </a:rPr>
              <a:t>Hormone Replacement Therapy</a:t>
            </a:r>
          </a:p>
          <a:p>
            <a:pPr lvl="1"/>
            <a:r>
              <a:rPr lang="en-US" b="1">
                <a:solidFill>
                  <a:srgbClr val="000000"/>
                </a:solidFill>
                <a:effectLst/>
              </a:rPr>
              <a:t>Pros and Cons </a:t>
            </a:r>
          </a:p>
          <a:p>
            <a:pPr>
              <a:buFont typeface="Wingdings" pitchFamily="2" charset="2"/>
              <a:buNone/>
            </a:pPr>
            <a:r>
              <a:rPr lang="en-US" sz="2800"/>
              <a:t>			</a:t>
            </a:r>
          </a:p>
          <a:p>
            <a:pPr>
              <a:buFont typeface="Wingdings" pitchFamily="2" charset="2"/>
              <a:buNone/>
            </a:pPr>
            <a:endParaRPr lang="en-US" sz="28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a:xfrm>
            <a:off x="990600" y="228600"/>
            <a:ext cx="7772400" cy="1143000"/>
          </a:xfrm>
        </p:spPr>
        <p:txBody>
          <a:bodyPr/>
          <a:lstStyle/>
          <a:p>
            <a:r>
              <a:rPr lang="en-US">
                <a:solidFill>
                  <a:schemeClr val="hlink"/>
                </a:solidFill>
                <a:effectLst/>
              </a:rPr>
              <a:t>PMS and PMDD</a:t>
            </a:r>
          </a:p>
        </p:txBody>
      </p:sp>
      <p:sp>
        <p:nvSpPr>
          <p:cNvPr id="256003" name="Rectangle 3"/>
          <p:cNvSpPr>
            <a:spLocks noGrp="1" noChangeArrowheads="1"/>
          </p:cNvSpPr>
          <p:nvPr>
            <p:ph type="body" idx="1"/>
          </p:nvPr>
        </p:nvSpPr>
        <p:spPr>
          <a:xfrm>
            <a:off x="990600" y="1981200"/>
            <a:ext cx="7696200" cy="4876800"/>
          </a:xfrm>
        </p:spPr>
        <p:txBody>
          <a:bodyPr/>
          <a:lstStyle/>
          <a:p>
            <a:r>
              <a:rPr lang="en-US" sz="2400" b="1">
                <a:solidFill>
                  <a:srgbClr val="000000"/>
                </a:solidFill>
                <a:effectLst/>
              </a:rPr>
              <a:t>New symptoms</a:t>
            </a:r>
          </a:p>
          <a:p>
            <a:pPr lvl="1"/>
            <a:r>
              <a:rPr lang="en-US" sz="2400" b="1">
                <a:solidFill>
                  <a:srgbClr val="000000"/>
                </a:solidFill>
                <a:effectLst/>
              </a:rPr>
              <a:t>75% of women experience some symptoms</a:t>
            </a:r>
          </a:p>
          <a:p>
            <a:pPr lvl="1"/>
            <a:r>
              <a:rPr lang="en-US" sz="2400" b="1">
                <a:solidFill>
                  <a:srgbClr val="000000"/>
                </a:solidFill>
                <a:effectLst/>
              </a:rPr>
              <a:t>10% severe enough to seek treatment</a:t>
            </a:r>
          </a:p>
          <a:p>
            <a:r>
              <a:rPr lang="en-US" sz="2400" b="1">
                <a:solidFill>
                  <a:srgbClr val="000000"/>
                </a:solidFill>
                <a:effectLst/>
              </a:rPr>
              <a:t>PMDD-extreme mood and behavior symptoms</a:t>
            </a:r>
          </a:p>
          <a:p>
            <a:r>
              <a:rPr lang="en-US" sz="2400" b="1">
                <a:solidFill>
                  <a:srgbClr val="000000"/>
                </a:solidFill>
                <a:effectLst/>
              </a:rPr>
              <a:t>Premenstrual magnification</a:t>
            </a:r>
          </a:p>
          <a:p>
            <a:r>
              <a:rPr lang="en-US" sz="2400" b="1">
                <a:solidFill>
                  <a:srgbClr val="000000"/>
                </a:solidFill>
                <a:effectLst/>
              </a:rPr>
              <a:t>Cause - estrogen receptor sensitivity and fluctuating levels of neurotransmitters</a:t>
            </a:r>
          </a:p>
          <a:p>
            <a:r>
              <a:rPr lang="en-US" sz="2400" b="1">
                <a:solidFill>
                  <a:srgbClr val="000000"/>
                </a:solidFill>
                <a:effectLst/>
              </a:rPr>
              <a:t>SSRI - 90% effective</a:t>
            </a:r>
          </a:p>
          <a:p>
            <a:endParaRPr lang="en-US" sz="2400" b="1">
              <a:solidFill>
                <a:srgbClr val="000000"/>
              </a:solidFill>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r>
              <a:rPr lang="en-US" sz="4000">
                <a:solidFill>
                  <a:schemeClr val="hlink"/>
                </a:solidFill>
                <a:effectLst/>
                <a:latin typeface="Abadi MT Condensed Light" pitchFamily="34" charset="0"/>
              </a:rPr>
              <a:t>Estrogen &amp; Amphetamine Response in Females</a:t>
            </a:r>
          </a:p>
        </p:txBody>
      </p:sp>
      <p:sp>
        <p:nvSpPr>
          <p:cNvPr id="260099" name="Rectangle 3"/>
          <p:cNvSpPr>
            <a:spLocks noGrp="1" noChangeArrowheads="1"/>
          </p:cNvSpPr>
          <p:nvPr>
            <p:ph type="body" idx="1"/>
          </p:nvPr>
        </p:nvSpPr>
        <p:spPr>
          <a:xfrm>
            <a:off x="457200" y="1981200"/>
            <a:ext cx="8229600" cy="4530725"/>
          </a:xfrm>
        </p:spPr>
        <p:txBody>
          <a:bodyPr/>
          <a:lstStyle/>
          <a:p>
            <a:pPr>
              <a:buFont typeface="Wingdings" pitchFamily="2" charset="2"/>
              <a:buNone/>
            </a:pPr>
            <a:r>
              <a:rPr lang="en-US" sz="2800" b="1">
                <a:solidFill>
                  <a:srgbClr val="000000"/>
                </a:solidFill>
                <a:effectLst/>
              </a:rPr>
              <a:t>Justice &amp; deWit, 1999, 2000   Two studies:</a:t>
            </a:r>
          </a:p>
          <a:p>
            <a:pPr>
              <a:buFont typeface="Wingdings" pitchFamily="2" charset="2"/>
              <a:buNone/>
            </a:pPr>
            <a:endParaRPr lang="en-US" sz="2800" b="1">
              <a:solidFill>
                <a:srgbClr val="000000"/>
              </a:solidFill>
              <a:effectLst/>
            </a:endParaRPr>
          </a:p>
          <a:p>
            <a:pPr>
              <a:buFont typeface="Wingdings" pitchFamily="2" charset="2"/>
              <a:buNone/>
            </a:pPr>
            <a:r>
              <a:rPr lang="en-US" sz="2800" b="1">
                <a:solidFill>
                  <a:srgbClr val="000000"/>
                </a:solidFill>
                <a:effectLst/>
              </a:rPr>
              <a:t>1-	Pre-treatment with estradiol patches increased effect of 10 mg of amphetamine in follicular phase</a:t>
            </a:r>
          </a:p>
          <a:p>
            <a:pPr>
              <a:buFont typeface="Wingdings" pitchFamily="2" charset="2"/>
              <a:buNone/>
            </a:pPr>
            <a:endParaRPr lang="en-US" sz="2800" b="1">
              <a:solidFill>
                <a:srgbClr val="000000"/>
              </a:solidFill>
              <a:effectLst/>
            </a:endParaRPr>
          </a:p>
          <a:p>
            <a:pPr>
              <a:buFont typeface="Wingdings" pitchFamily="2" charset="2"/>
              <a:buNone/>
            </a:pPr>
            <a:r>
              <a:rPr lang="en-US" sz="2800" b="1">
                <a:solidFill>
                  <a:srgbClr val="000000"/>
                </a:solidFill>
                <a:effectLst/>
              </a:rPr>
              <a:t>2-	15 mg amphetamine administered during follicular and luteal phases - response greater during follicular phase showing response related to levels of estrogen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533400" y="2362200"/>
            <a:ext cx="8229600" cy="1143000"/>
          </a:xfrm>
        </p:spPr>
        <p:txBody>
          <a:bodyPr/>
          <a:lstStyle/>
          <a:p>
            <a:r>
              <a:rPr lang="en-US" sz="4000">
                <a:solidFill>
                  <a:schemeClr val="hlink"/>
                </a:solidFill>
                <a:effectLst/>
              </a:rPr>
              <a:t>AD/HD and Eating Disorders</a:t>
            </a:r>
            <a:r>
              <a:rPr lang="en-US" sz="4000"/>
              <a:t/>
            </a:r>
            <a:br>
              <a:rPr lang="en-US" sz="4000"/>
            </a:br>
            <a:endParaRPr lang="en-US"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533400" y="838200"/>
            <a:ext cx="8229600" cy="1143000"/>
          </a:xfrm>
        </p:spPr>
        <p:txBody>
          <a:bodyPr/>
          <a:lstStyle/>
          <a:p>
            <a:r>
              <a:rPr lang="en-US">
                <a:solidFill>
                  <a:schemeClr val="hlink"/>
                </a:solidFill>
                <a:effectLst/>
              </a:rPr>
              <a:t>Historical Impact on </a:t>
            </a:r>
            <a:br>
              <a:rPr lang="en-US">
                <a:solidFill>
                  <a:schemeClr val="hlink"/>
                </a:solidFill>
                <a:effectLst/>
              </a:rPr>
            </a:br>
            <a:r>
              <a:rPr lang="en-US">
                <a:solidFill>
                  <a:schemeClr val="hlink"/>
                </a:solidFill>
                <a:effectLst/>
              </a:rPr>
              <a:t>Gender Issues</a:t>
            </a:r>
          </a:p>
        </p:txBody>
      </p:sp>
      <p:sp>
        <p:nvSpPr>
          <p:cNvPr id="79875" name="Rectangle 3"/>
          <p:cNvSpPr>
            <a:spLocks noGrp="1" noChangeArrowheads="1"/>
          </p:cNvSpPr>
          <p:nvPr>
            <p:ph type="body" idx="1"/>
          </p:nvPr>
        </p:nvSpPr>
        <p:spPr/>
        <p:txBody>
          <a:bodyPr/>
          <a:lstStyle/>
          <a:p>
            <a:pPr algn="ctr">
              <a:buFont typeface="Wingdings" pitchFamily="2" charset="2"/>
              <a:buNone/>
            </a:pPr>
            <a:endParaRPr lang="en-US" sz="4000"/>
          </a:p>
          <a:p>
            <a:pPr algn="ctr">
              <a:buFont typeface="Wingdings" pitchFamily="2" charset="2"/>
              <a:buNone/>
            </a:pPr>
            <a:r>
              <a:rPr lang="en-US" sz="4000" b="1">
                <a:solidFill>
                  <a:srgbClr val="000000"/>
                </a:solidFill>
                <a:effectLst/>
              </a:rPr>
              <a:t>What we looked </a:t>
            </a:r>
            <a:r>
              <a:rPr lang="en-US" sz="4000" b="1" u="sng">
                <a:solidFill>
                  <a:srgbClr val="000000"/>
                </a:solidFill>
                <a:effectLst/>
              </a:rPr>
              <a:t>at</a:t>
            </a:r>
            <a:r>
              <a:rPr lang="en-US" b="1">
                <a:solidFill>
                  <a:srgbClr val="000000"/>
                </a:solidFill>
                <a:effectLst/>
              </a:rPr>
              <a:t> </a:t>
            </a:r>
          </a:p>
          <a:p>
            <a:pPr algn="ctr">
              <a:buFont typeface="Wingdings" pitchFamily="2" charset="2"/>
              <a:buNone/>
            </a:pPr>
            <a:r>
              <a:rPr lang="en-US" b="1">
                <a:solidFill>
                  <a:srgbClr val="000000"/>
                </a:solidFill>
                <a:effectLst/>
              </a:rPr>
              <a:t>and</a:t>
            </a:r>
          </a:p>
          <a:p>
            <a:pPr algn="ctr">
              <a:buFont typeface="Wingdings" pitchFamily="2" charset="2"/>
              <a:buNone/>
            </a:pPr>
            <a:r>
              <a:rPr lang="en-US" sz="4000" b="1">
                <a:solidFill>
                  <a:srgbClr val="000000"/>
                </a:solidFill>
                <a:effectLst/>
              </a:rPr>
              <a:t>What we looked </a:t>
            </a:r>
            <a:r>
              <a:rPr lang="en-US" sz="4000" b="1" u="sng">
                <a:solidFill>
                  <a:srgbClr val="000000"/>
                </a:solidFill>
                <a:effectLst/>
              </a:rPr>
              <a:t>for</a:t>
            </a:r>
            <a:endParaRPr lang="en-US" b="1" u="sng">
              <a:solidFill>
                <a:srgbClr val="000000"/>
              </a:solidFill>
              <a:effectLst/>
            </a:endParaRPr>
          </a:p>
          <a:p>
            <a:pPr algn="ctr">
              <a:buFont typeface="Wingdings" pitchFamily="2" charset="2"/>
              <a:buNone/>
            </a:pPr>
            <a:endParaRPr lang="en-US" b="1" u="sng">
              <a:solidFill>
                <a:srgbClr val="000000"/>
              </a:solidFill>
              <a:effectLst/>
            </a:endParaRPr>
          </a:p>
          <a:p>
            <a:pPr algn="ctr">
              <a:buFont typeface="Wingdings" pitchFamily="2" charset="2"/>
              <a:buNone/>
            </a:pPr>
            <a:r>
              <a:rPr lang="en-US" b="1">
                <a:solidFill>
                  <a:srgbClr val="000000"/>
                </a:solidFill>
                <a:effectLst/>
              </a:rPr>
              <a:t>pre-determined what we found</a:t>
            </a:r>
          </a:p>
          <a:p>
            <a:pPr algn="ctr"/>
            <a:endParaRPr lang="en-US">
              <a:solidFill>
                <a:schemeClr val="folHlink"/>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fade">
                                      <p:cBhvr>
                                        <p:cTn id="7" dur="2000"/>
                                        <p:tgtEl>
                                          <p:spTgt spid="798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9875">
                                            <p:txEl>
                                              <p:pRg st="1" end="1"/>
                                            </p:txEl>
                                          </p:spTgt>
                                        </p:tgtEl>
                                        <p:attrNameLst>
                                          <p:attrName>style.visibility</p:attrName>
                                        </p:attrNameLst>
                                      </p:cBhvr>
                                      <p:to>
                                        <p:strVal val="visible"/>
                                      </p:to>
                                    </p:set>
                                    <p:animEffect transition="in" filter="fade">
                                      <p:cBhvr>
                                        <p:cTn id="12" dur="2000"/>
                                        <p:tgtEl>
                                          <p:spTgt spid="798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9875">
                                            <p:txEl>
                                              <p:pRg st="2" end="2"/>
                                            </p:txEl>
                                          </p:spTgt>
                                        </p:tgtEl>
                                        <p:attrNameLst>
                                          <p:attrName>style.visibility</p:attrName>
                                        </p:attrNameLst>
                                      </p:cBhvr>
                                      <p:to>
                                        <p:strVal val="visible"/>
                                      </p:to>
                                    </p:set>
                                    <p:animEffect transition="in" filter="fade">
                                      <p:cBhvr>
                                        <p:cTn id="17" dur="2000"/>
                                        <p:tgtEl>
                                          <p:spTgt spid="798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9875">
                                            <p:txEl>
                                              <p:pRg st="3" end="3"/>
                                            </p:txEl>
                                          </p:spTgt>
                                        </p:tgtEl>
                                        <p:attrNameLst>
                                          <p:attrName>style.visibility</p:attrName>
                                        </p:attrNameLst>
                                      </p:cBhvr>
                                      <p:to>
                                        <p:strVal val="visible"/>
                                      </p:to>
                                    </p:set>
                                    <p:animEffect transition="in" filter="fade">
                                      <p:cBhvr>
                                        <p:cTn id="22" dur="2000"/>
                                        <p:tgtEl>
                                          <p:spTgt spid="798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9875">
                                            <p:txEl>
                                              <p:pRg st="5" end="5"/>
                                            </p:txEl>
                                          </p:spTgt>
                                        </p:tgtEl>
                                        <p:attrNameLst>
                                          <p:attrName>style.visibility</p:attrName>
                                        </p:attrNameLst>
                                      </p:cBhvr>
                                      <p:to>
                                        <p:strVal val="visible"/>
                                      </p:to>
                                    </p:set>
                                    <p:animEffect transition="in" filter="fade">
                                      <p:cBhvr>
                                        <p:cTn id="27" dur="2000"/>
                                        <p:tgtEl>
                                          <p:spTgt spid="798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798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endParaRPr lang="en-US"/>
          </a:p>
        </p:txBody>
      </p:sp>
      <p:sp>
        <p:nvSpPr>
          <p:cNvPr id="264195" name="Rectangle 3"/>
          <p:cNvSpPr>
            <a:spLocks noGrp="1" noChangeArrowheads="1"/>
          </p:cNvSpPr>
          <p:nvPr>
            <p:ph type="body" idx="1"/>
          </p:nvPr>
        </p:nvSpPr>
        <p:spPr>
          <a:xfrm>
            <a:off x="533400" y="457200"/>
            <a:ext cx="8229600" cy="5943600"/>
          </a:xfrm>
        </p:spPr>
        <p:txBody>
          <a:bodyPr/>
          <a:lstStyle/>
          <a:p>
            <a:pPr>
              <a:lnSpc>
                <a:spcPct val="90000"/>
              </a:lnSpc>
              <a:buFont typeface="Wingdings" pitchFamily="2" charset="2"/>
              <a:buNone/>
            </a:pPr>
            <a:r>
              <a:rPr lang="en-US" sz="2800"/>
              <a:t>  </a:t>
            </a:r>
            <a:r>
              <a:rPr lang="en-US" sz="2800" b="1">
                <a:solidFill>
                  <a:srgbClr val="000000"/>
                </a:solidFill>
                <a:effectLst/>
              </a:rPr>
              <a:t>The AD/HD/ED connection is not difficult to understand. However, it is only within the last few years that the connection has been made and that certain individuals have called attention to this link. </a:t>
            </a:r>
          </a:p>
          <a:p>
            <a:pPr>
              <a:lnSpc>
                <a:spcPct val="90000"/>
              </a:lnSpc>
              <a:buFont typeface="Wingdings" pitchFamily="2" charset="2"/>
              <a:buNone/>
            </a:pPr>
            <a:endParaRPr lang="en-US" sz="2800" b="1">
              <a:solidFill>
                <a:srgbClr val="000000"/>
              </a:solidFill>
              <a:effectLst/>
            </a:endParaRPr>
          </a:p>
          <a:p>
            <a:pPr>
              <a:lnSpc>
                <a:spcPct val="90000"/>
              </a:lnSpc>
              <a:buFont typeface="Wingdings" pitchFamily="2" charset="2"/>
              <a:buNone/>
            </a:pPr>
            <a:r>
              <a:rPr lang="en-US" sz="2800" b="1">
                <a:solidFill>
                  <a:srgbClr val="000000"/>
                </a:solidFill>
                <a:effectLst/>
              </a:rPr>
              <a:t>	While Dr. Nadeau and I became interested in AD/HD and ED in 1998, it was the work of Carolyn Piver Dukarm, MD that laid the groundwork for a greater understanding of both the diagnosis and treatment of ED in those with AD/HD. Much of this presentation is based on her work and book, </a:t>
            </a:r>
            <a:r>
              <a:rPr lang="en-US" sz="2800" b="1" i="1">
                <a:solidFill>
                  <a:srgbClr val="000000"/>
                </a:solidFill>
                <a:effectLst/>
              </a:rPr>
              <a:t>Pieces of a Puzzle: The Link between Eating Disorders and AD/HD</a:t>
            </a:r>
            <a:r>
              <a:rPr lang="en-US" sz="2800" b="1">
                <a:solidFill>
                  <a:srgbClr val="000000"/>
                </a:solidFill>
                <a:effectLst/>
              </a:rPr>
              <a:t> (Advantage Books, 2006)</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endParaRPr lang="en-US"/>
          </a:p>
        </p:txBody>
      </p:sp>
      <p:sp>
        <p:nvSpPr>
          <p:cNvPr id="276483" name="Rectangle 3"/>
          <p:cNvSpPr>
            <a:spLocks noGrp="1" noChangeArrowheads="1"/>
          </p:cNvSpPr>
          <p:nvPr>
            <p:ph type="body" idx="1"/>
          </p:nvPr>
        </p:nvSpPr>
        <p:spPr>
          <a:xfrm>
            <a:off x="457200" y="381000"/>
            <a:ext cx="8229600" cy="5715000"/>
          </a:xfrm>
        </p:spPr>
        <p:txBody>
          <a:bodyPr/>
          <a:lstStyle/>
          <a:p>
            <a:pPr>
              <a:lnSpc>
                <a:spcPct val="90000"/>
              </a:lnSpc>
              <a:buFont typeface="Wingdings" pitchFamily="2" charset="2"/>
              <a:buNone/>
            </a:pPr>
            <a:r>
              <a:rPr lang="en-US" b="1">
                <a:solidFill>
                  <a:schemeClr val="hlink"/>
                </a:solidFill>
                <a:effectLst/>
              </a:rPr>
              <a:t>Individuals with AD/HD overeat for many reasons including:</a:t>
            </a:r>
          </a:p>
          <a:p>
            <a:pPr>
              <a:lnSpc>
                <a:spcPct val="90000"/>
              </a:lnSpc>
              <a:buFont typeface="Wingdings" pitchFamily="2" charset="2"/>
              <a:buNone/>
            </a:pPr>
            <a:endParaRPr lang="en-US" b="1">
              <a:solidFill>
                <a:schemeClr val="hlink"/>
              </a:solidFill>
              <a:effectLst/>
            </a:endParaRPr>
          </a:p>
          <a:p>
            <a:pPr>
              <a:lnSpc>
                <a:spcPct val="90000"/>
              </a:lnSpc>
            </a:pPr>
            <a:r>
              <a:rPr lang="en-US" b="1">
                <a:solidFill>
                  <a:srgbClr val="000000"/>
                </a:solidFill>
                <a:effectLst/>
              </a:rPr>
              <a:t>Feeling out of control and stressed by AD/HD symptoms</a:t>
            </a:r>
          </a:p>
          <a:p>
            <a:pPr>
              <a:lnSpc>
                <a:spcPct val="90000"/>
              </a:lnSpc>
            </a:pPr>
            <a:r>
              <a:rPr lang="en-US" b="1">
                <a:solidFill>
                  <a:srgbClr val="000000"/>
                </a:solidFill>
                <a:effectLst/>
              </a:rPr>
              <a:t>Stimulation (when bored)</a:t>
            </a:r>
          </a:p>
          <a:p>
            <a:pPr>
              <a:lnSpc>
                <a:spcPct val="90000"/>
              </a:lnSpc>
            </a:pPr>
            <a:r>
              <a:rPr lang="en-US" b="1">
                <a:solidFill>
                  <a:srgbClr val="000000"/>
                </a:solidFill>
                <a:effectLst/>
              </a:rPr>
              <a:t>Lack of control (once they start they can’t stop)</a:t>
            </a:r>
          </a:p>
          <a:p>
            <a:pPr>
              <a:lnSpc>
                <a:spcPct val="90000"/>
              </a:lnSpc>
            </a:pPr>
            <a:r>
              <a:rPr lang="en-US" b="1">
                <a:solidFill>
                  <a:srgbClr val="000000"/>
                </a:solidFill>
                <a:effectLst/>
              </a:rPr>
              <a:t>Lack of awareness of how much or why </a:t>
            </a:r>
          </a:p>
          <a:p>
            <a:pPr>
              <a:lnSpc>
                <a:spcPct val="90000"/>
              </a:lnSpc>
              <a:buFont typeface="Wingdings" pitchFamily="2" charset="2"/>
              <a:buNone/>
            </a:pPr>
            <a:r>
              <a:rPr lang="en-US" b="1">
                <a:solidFill>
                  <a:srgbClr val="000000"/>
                </a:solidFill>
                <a:effectLst/>
              </a:rPr>
              <a:t>	they are eating</a:t>
            </a:r>
          </a:p>
          <a:p>
            <a:pPr>
              <a:lnSpc>
                <a:spcPct val="90000"/>
              </a:lnSpc>
              <a:buFont typeface="Wingdings" pitchFamily="2" charset="2"/>
              <a:buNone/>
            </a:pPr>
            <a:r>
              <a:rPr lang="en-US">
                <a:solidFill>
                  <a:srgbClr val="000000"/>
                </a:solidFill>
                <a:effectLst>
                  <a:outerShdw blurRad="38100" dist="38100" dir="2700000" algn="tl">
                    <a:srgbClr val="FFFFFF"/>
                  </a:outerShdw>
                </a:effectLst>
              </a:rPr>
              <a:t>  </a:t>
            </a:r>
          </a:p>
        </p:txBody>
      </p:sp>
      <p:sp>
        <p:nvSpPr>
          <p:cNvPr id="276484" name="Text Box 4"/>
          <p:cNvSpPr txBox="1">
            <a:spLocks noChangeArrowheads="1"/>
          </p:cNvSpPr>
          <p:nvPr/>
        </p:nvSpPr>
        <p:spPr bwMode="auto">
          <a:xfrm>
            <a:off x="762000" y="5943600"/>
            <a:ext cx="54864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endParaRPr lang="en-US"/>
          </a:p>
        </p:txBody>
      </p:sp>
      <p:sp>
        <p:nvSpPr>
          <p:cNvPr id="280579" name="Rectangle 3"/>
          <p:cNvSpPr>
            <a:spLocks noGrp="1" noChangeArrowheads="1"/>
          </p:cNvSpPr>
          <p:nvPr>
            <p:ph type="body" idx="1"/>
          </p:nvPr>
        </p:nvSpPr>
        <p:spPr>
          <a:xfrm>
            <a:off x="457200" y="609600"/>
            <a:ext cx="8229600" cy="5486400"/>
          </a:xfrm>
        </p:spPr>
        <p:txBody>
          <a:bodyPr/>
          <a:lstStyle/>
          <a:p>
            <a:pPr>
              <a:buFont typeface="Wingdings" pitchFamily="2" charset="2"/>
              <a:buNone/>
            </a:pPr>
            <a:r>
              <a:rPr lang="en-US"/>
              <a:t>   </a:t>
            </a:r>
            <a:r>
              <a:rPr lang="en-US" b="1">
                <a:solidFill>
                  <a:srgbClr val="000000"/>
                </a:solidFill>
                <a:effectLst/>
              </a:rPr>
              <a:t>In January 1998, AD/HDvance Magazine, co-published and co-edited by the Patricia Quinn, M.D., AND Kathleen Nadeau, Ph.D. sent readers an informal survey asking about problems of over-eating and eating disorders. The women who responded N=65  (ages 20 through 62) did not report a high incidence of eating disorders such as anorexia or bulemia, but did report problems with binge eating and compulsive over-eating.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a:solidFill>
                  <a:schemeClr val="hlink"/>
                </a:solidFill>
                <a:effectLst/>
              </a:rPr>
              <a:t>Results of survey</a:t>
            </a:r>
          </a:p>
        </p:txBody>
      </p:sp>
      <p:sp>
        <p:nvSpPr>
          <p:cNvPr id="282627" name="Rectangle 3"/>
          <p:cNvSpPr>
            <a:spLocks noGrp="1" noChangeArrowheads="1"/>
          </p:cNvSpPr>
          <p:nvPr>
            <p:ph type="body" idx="1"/>
          </p:nvPr>
        </p:nvSpPr>
        <p:spPr/>
        <p:txBody>
          <a:bodyPr/>
          <a:lstStyle/>
          <a:p>
            <a:r>
              <a:rPr lang="en-US" b="1">
                <a:solidFill>
                  <a:srgbClr val="000000"/>
                </a:solidFill>
                <a:effectLst/>
              </a:rPr>
              <a:t>Binge eating: 92% of women under 40 and 78% of women over 40</a:t>
            </a:r>
          </a:p>
          <a:p>
            <a:r>
              <a:rPr lang="en-US" b="1">
                <a:solidFill>
                  <a:srgbClr val="000000"/>
                </a:solidFill>
                <a:effectLst/>
              </a:rPr>
              <a:t>Purging: 25% Under 40; 12% over 40</a:t>
            </a:r>
          </a:p>
          <a:p>
            <a:r>
              <a:rPr lang="en-US" b="1">
                <a:solidFill>
                  <a:srgbClr val="000000"/>
                </a:solidFill>
                <a:effectLst/>
              </a:rPr>
              <a:t>Anorexia: 1/24 under 40; 1/41 over 40</a:t>
            </a:r>
          </a:p>
          <a:p>
            <a:pPr>
              <a:buFont typeface="Wingdings" pitchFamily="2" charset="2"/>
              <a:buNone/>
            </a:pPr>
            <a:r>
              <a:rPr lang="en-US"/>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endParaRPr lang="en-US"/>
          </a:p>
        </p:txBody>
      </p:sp>
      <p:sp>
        <p:nvSpPr>
          <p:cNvPr id="284675" name="Rectangle 3"/>
          <p:cNvSpPr>
            <a:spLocks noGrp="1" noChangeArrowheads="1"/>
          </p:cNvSpPr>
          <p:nvPr>
            <p:ph type="body" idx="1"/>
          </p:nvPr>
        </p:nvSpPr>
        <p:spPr/>
        <p:txBody>
          <a:bodyPr/>
          <a:lstStyle/>
          <a:p>
            <a:pPr>
              <a:buFont typeface="Wingdings" pitchFamily="2" charset="2"/>
              <a:buNone/>
            </a:pPr>
            <a:r>
              <a:rPr lang="en-US"/>
              <a:t>   </a:t>
            </a:r>
            <a:r>
              <a:rPr lang="en-US" b="1">
                <a:solidFill>
                  <a:srgbClr val="000000"/>
                </a:solidFill>
                <a:effectLst/>
              </a:rPr>
              <a:t>Many women described a pattern of eating carbohydrates (sweets and starchy snacks) in the evening, not only as a means of reward, but also as a means self-calming or "self-medication”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endParaRPr lang="en-US"/>
          </a:p>
        </p:txBody>
      </p:sp>
      <p:sp>
        <p:nvSpPr>
          <p:cNvPr id="286723" name="Rectangle 3"/>
          <p:cNvSpPr>
            <a:spLocks noGrp="1" noChangeArrowheads="1"/>
          </p:cNvSpPr>
          <p:nvPr>
            <p:ph type="body" idx="1"/>
          </p:nvPr>
        </p:nvSpPr>
        <p:spPr/>
        <p:txBody>
          <a:bodyPr/>
          <a:lstStyle/>
          <a:p>
            <a:pPr>
              <a:buFont typeface="Wingdings" pitchFamily="2" charset="2"/>
              <a:buNone/>
            </a:pPr>
            <a:r>
              <a:rPr lang="en-US"/>
              <a:t>   </a:t>
            </a:r>
            <a:r>
              <a:rPr lang="en-US" b="1">
                <a:solidFill>
                  <a:srgbClr val="000000"/>
                </a:solidFill>
                <a:effectLst/>
              </a:rPr>
              <a:t>More younger women (under 40) take stimulants 83% vs. 73% for those over 40 </a:t>
            </a:r>
          </a:p>
          <a:p>
            <a:pPr>
              <a:buFont typeface="Wingdings" pitchFamily="2" charset="2"/>
              <a:buNone/>
            </a:pPr>
            <a:endParaRPr lang="en-US" b="1">
              <a:solidFill>
                <a:srgbClr val="000000"/>
              </a:solidFill>
              <a:effectLst/>
            </a:endParaRPr>
          </a:p>
          <a:p>
            <a:pPr>
              <a:buFont typeface="Wingdings" pitchFamily="2" charset="2"/>
              <a:buNone/>
            </a:pPr>
            <a:r>
              <a:rPr lang="en-US" b="1">
                <a:solidFill>
                  <a:srgbClr val="000000"/>
                </a:solidFill>
                <a:effectLst/>
              </a:rPr>
              <a:t>	Younger women report stimulants are </a:t>
            </a:r>
          </a:p>
          <a:p>
            <a:pPr>
              <a:buFont typeface="Wingdings" pitchFamily="2" charset="2"/>
              <a:buNone/>
            </a:pPr>
            <a:r>
              <a:rPr lang="en-US" b="1">
                <a:solidFill>
                  <a:srgbClr val="000000"/>
                </a:solidFill>
                <a:effectLst/>
              </a:rPr>
              <a:t>	more helpful in controlling their impulsive eating patterns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endParaRPr lang="en-US"/>
          </a:p>
        </p:txBody>
      </p:sp>
      <p:sp>
        <p:nvSpPr>
          <p:cNvPr id="288771" name="Rectangle 3"/>
          <p:cNvSpPr>
            <a:spLocks noGrp="1" noChangeArrowheads="1"/>
          </p:cNvSpPr>
          <p:nvPr>
            <p:ph type="body" idx="1"/>
          </p:nvPr>
        </p:nvSpPr>
        <p:spPr>
          <a:xfrm>
            <a:off x="457200" y="457200"/>
            <a:ext cx="8229600" cy="5638800"/>
          </a:xfrm>
        </p:spPr>
        <p:txBody>
          <a:bodyPr/>
          <a:lstStyle/>
          <a:p>
            <a:pPr>
              <a:lnSpc>
                <a:spcPct val="90000"/>
              </a:lnSpc>
              <a:buFont typeface="Wingdings" pitchFamily="2" charset="2"/>
              <a:buNone/>
            </a:pPr>
            <a:r>
              <a:rPr lang="en-US"/>
              <a:t>   </a:t>
            </a:r>
            <a:r>
              <a:rPr lang="en-US" b="1">
                <a:solidFill>
                  <a:srgbClr val="000000"/>
                </a:solidFill>
                <a:effectLst/>
              </a:rPr>
              <a:t>In 2002 in an unpublished pilot study, Dr. John Fleming described an investigation that he conducted at the Nutritional Disorders Clinic in Toronto, Ontario. While many clients who were self-referred to the clinic benefited from the weight reduction treatment program, there was a significant group that improved in some areas such as mood and energy level, but who could not lose weight easily and could not sustain dietary or lifestyle changes for longer than a few weeks.</a:t>
            </a:r>
            <a:r>
              <a:rPr lang="en-US"/>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endParaRPr lang="en-US"/>
          </a:p>
        </p:txBody>
      </p:sp>
      <p:sp>
        <p:nvSpPr>
          <p:cNvPr id="290819" name="Rectangle 3"/>
          <p:cNvSpPr>
            <a:spLocks noGrp="1" noChangeArrowheads="1"/>
          </p:cNvSpPr>
          <p:nvPr>
            <p:ph type="body" idx="1"/>
          </p:nvPr>
        </p:nvSpPr>
        <p:spPr>
          <a:xfrm>
            <a:off x="457200" y="533400"/>
            <a:ext cx="8229600" cy="5562600"/>
          </a:xfrm>
        </p:spPr>
        <p:txBody>
          <a:bodyPr/>
          <a:lstStyle/>
          <a:p>
            <a:pPr>
              <a:lnSpc>
                <a:spcPct val="90000"/>
              </a:lnSpc>
              <a:buFont typeface="Wingdings" pitchFamily="2" charset="2"/>
              <a:buNone/>
            </a:pPr>
            <a:r>
              <a:rPr lang="en-US"/>
              <a:t>   </a:t>
            </a:r>
            <a:r>
              <a:rPr lang="en-US" b="1">
                <a:solidFill>
                  <a:srgbClr val="000000"/>
                </a:solidFill>
                <a:effectLst/>
              </a:rPr>
              <a:t>Dr. Fleming studied a group of 50 clients who fell into this category. They did not meet the criteria for either anorexia or bulimia, but "clearly had disturbed eating habits, with typically no regularly planned meals or snacks, and an inability to follow dietary plans for any useful length of time." (p. 412 </a:t>
            </a:r>
            <a:r>
              <a:rPr lang="en-US" b="1" i="1">
                <a:solidFill>
                  <a:srgbClr val="000000"/>
                </a:solidFill>
                <a:effectLst/>
              </a:rPr>
              <a:t>Gender Issues and AD/HD</a:t>
            </a:r>
            <a:r>
              <a:rPr lang="en-US" b="1">
                <a:solidFill>
                  <a:srgbClr val="000000"/>
                </a:solidFill>
                <a:effectLst/>
              </a:rPr>
              <a:t>). As these clients were more carefully evaluated, it became clear that the incidence of undiagnosed AD/HD (AD/HD) was very high.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endParaRPr lang="en-US"/>
          </a:p>
        </p:txBody>
      </p:sp>
      <p:sp>
        <p:nvSpPr>
          <p:cNvPr id="292867" name="Rectangle 3"/>
          <p:cNvSpPr>
            <a:spLocks noGrp="1" noChangeArrowheads="1"/>
          </p:cNvSpPr>
          <p:nvPr>
            <p:ph type="body" idx="1"/>
          </p:nvPr>
        </p:nvSpPr>
        <p:spPr>
          <a:xfrm>
            <a:off x="457200" y="533400"/>
            <a:ext cx="8229600" cy="5562600"/>
          </a:xfrm>
        </p:spPr>
        <p:txBody>
          <a:bodyPr/>
          <a:lstStyle/>
          <a:p>
            <a:pPr>
              <a:buFont typeface="Wingdings" pitchFamily="2" charset="2"/>
              <a:buNone/>
            </a:pPr>
            <a:r>
              <a:rPr lang="en-US"/>
              <a:t>   </a:t>
            </a:r>
            <a:r>
              <a:rPr lang="en-US" b="1">
                <a:solidFill>
                  <a:srgbClr val="000000"/>
                </a:solidFill>
                <a:effectLst/>
              </a:rPr>
              <a:t>In fact, Dr. Fleming reported that approximately one third of the clients at their clinic met clinical criteria for a diagnosis of AD/HD. Dr. Fleming is careful to note that this statistic does not imply that most people with AD/HD have disordered eating, but rather that there is a "sub-population of individuals with disordered eating plays a major role in the etiology and maintenance of the disorder."</a:t>
            </a:r>
          </a:p>
          <a:p>
            <a:pPr>
              <a:buFont typeface="Wingdings" pitchFamily="2" charset="2"/>
              <a:buNone/>
            </a:pPr>
            <a:endParaRPr lang="en-US" b="1">
              <a:solidFill>
                <a:srgbClr val="000000"/>
              </a:solidFill>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n-US" sz="3200">
                <a:solidFill>
                  <a:schemeClr val="hlink"/>
                </a:solidFill>
                <a:effectLst/>
              </a:rPr>
              <a:t>Eating disorders in an attention-deficit/hyperactivity disorder </a:t>
            </a:r>
            <a:br>
              <a:rPr lang="en-US" sz="3200">
                <a:solidFill>
                  <a:schemeClr val="hlink"/>
                </a:solidFill>
                <a:effectLst/>
              </a:rPr>
            </a:br>
            <a:r>
              <a:rPr lang="en-US" sz="3200">
                <a:solidFill>
                  <a:schemeClr val="hlink"/>
                </a:solidFill>
                <a:effectLst/>
              </a:rPr>
              <a:t>adult clinical sample (2004)</a:t>
            </a:r>
            <a:endParaRPr lang="en-US" sz="3200" b="0">
              <a:solidFill>
                <a:schemeClr val="hlink"/>
              </a:solidFill>
              <a:effectLst/>
            </a:endParaRPr>
          </a:p>
        </p:txBody>
      </p:sp>
      <p:sp>
        <p:nvSpPr>
          <p:cNvPr id="296963" name="Rectangle 3"/>
          <p:cNvSpPr>
            <a:spLocks noGrp="1" noChangeArrowheads="1"/>
          </p:cNvSpPr>
          <p:nvPr>
            <p:ph type="body" idx="1"/>
          </p:nvPr>
        </p:nvSpPr>
        <p:spPr>
          <a:xfrm>
            <a:off x="457200" y="1981200"/>
            <a:ext cx="8534400" cy="5257800"/>
          </a:xfrm>
        </p:spPr>
        <p:txBody>
          <a:bodyPr/>
          <a:lstStyle/>
          <a:p>
            <a:pPr>
              <a:lnSpc>
                <a:spcPct val="80000"/>
              </a:lnSpc>
              <a:buFont typeface="Wingdings" pitchFamily="2" charset="2"/>
              <a:buNone/>
            </a:pPr>
            <a:r>
              <a:rPr lang="en-US" sz="1800"/>
              <a:t>	</a:t>
            </a:r>
            <a:r>
              <a:rPr lang="en-US" sz="2400" b="1">
                <a:solidFill>
                  <a:srgbClr val="000000"/>
                </a:solidFill>
                <a:effectLst/>
              </a:rPr>
              <a:t>86 DSM-IV AD/HD patients out of 107 self-referred adults in a specialized center for AD/HD were interviewed to evaluate the lifetime prevalence of ED and other conditions. </a:t>
            </a:r>
          </a:p>
          <a:p>
            <a:pPr>
              <a:lnSpc>
                <a:spcPct val="80000"/>
              </a:lnSpc>
              <a:buFont typeface="Wingdings" pitchFamily="2" charset="2"/>
              <a:buNone/>
            </a:pPr>
            <a:endParaRPr lang="en-US" sz="2400" b="1">
              <a:solidFill>
                <a:srgbClr val="000000"/>
              </a:solidFill>
              <a:effectLst/>
            </a:endParaRPr>
          </a:p>
          <a:p>
            <a:pPr>
              <a:lnSpc>
                <a:spcPct val="80000"/>
              </a:lnSpc>
            </a:pPr>
            <a:r>
              <a:rPr lang="en-US" sz="2400" b="1">
                <a:solidFill>
                  <a:srgbClr val="000000"/>
                </a:solidFill>
                <a:effectLst/>
              </a:rPr>
              <a:t>Nine AD/HD patients had eating disorders</a:t>
            </a:r>
          </a:p>
          <a:p>
            <a:pPr>
              <a:lnSpc>
                <a:spcPct val="80000"/>
              </a:lnSpc>
            </a:pPr>
            <a:r>
              <a:rPr lang="en-US" sz="2400" b="1">
                <a:solidFill>
                  <a:srgbClr val="000000"/>
                </a:solidFill>
                <a:effectLst/>
              </a:rPr>
              <a:t>Binge eating disorder (BED) was the most common diagnosis. </a:t>
            </a:r>
          </a:p>
          <a:p>
            <a:pPr>
              <a:lnSpc>
                <a:spcPct val="80000"/>
              </a:lnSpc>
            </a:pPr>
            <a:r>
              <a:rPr lang="en-US" sz="2400" b="1">
                <a:solidFill>
                  <a:srgbClr val="000000"/>
                </a:solidFill>
                <a:effectLst/>
              </a:rPr>
              <a:t>The group with eating disorders presented a higher prevalence of other disorders (p=0.02). </a:t>
            </a:r>
          </a:p>
          <a:p>
            <a:pPr>
              <a:lnSpc>
                <a:spcPct val="80000"/>
              </a:lnSpc>
            </a:pPr>
            <a:r>
              <a:rPr lang="en-US" sz="2400" b="1">
                <a:solidFill>
                  <a:srgbClr val="000000"/>
                </a:solidFill>
                <a:effectLst/>
              </a:rPr>
              <a:t>No significant differences were found on gender, age at assessment, schooling level and type of AD/HD. </a:t>
            </a:r>
          </a:p>
          <a:p>
            <a:pPr>
              <a:lnSpc>
                <a:spcPct val="80000"/>
              </a:lnSpc>
              <a:buFont typeface="Wingdings" pitchFamily="2" charset="2"/>
              <a:buNone/>
            </a:pPr>
            <a:endParaRPr lang="en-US" sz="2400" b="1">
              <a:solidFill>
                <a:srgbClr val="000000"/>
              </a:solidFill>
              <a:effectLst/>
            </a:endParaRPr>
          </a:p>
          <a:p>
            <a:pPr>
              <a:lnSpc>
                <a:spcPct val="80000"/>
              </a:lnSpc>
              <a:buFont typeface="Wingdings" pitchFamily="2" charset="2"/>
              <a:buNone/>
            </a:pPr>
            <a:r>
              <a:rPr lang="en-US" sz="2400" b="1">
                <a:solidFill>
                  <a:srgbClr val="000000"/>
                </a:solidFill>
                <a:effectLst/>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sz="3700">
                <a:solidFill>
                  <a:schemeClr val="hlink"/>
                </a:solidFill>
                <a:effectLst/>
              </a:rPr>
              <a:t>AD/HD IN FEMALES</a:t>
            </a:r>
            <a:br>
              <a:rPr lang="en-US" sz="3700">
                <a:solidFill>
                  <a:schemeClr val="hlink"/>
                </a:solidFill>
                <a:effectLst/>
              </a:rPr>
            </a:br>
            <a:r>
              <a:rPr lang="en-US" sz="3700">
                <a:solidFill>
                  <a:schemeClr val="hlink"/>
                </a:solidFill>
                <a:effectLst/>
              </a:rPr>
              <a:t>Separating Fact from Fiction</a:t>
            </a:r>
          </a:p>
        </p:txBody>
      </p:sp>
      <p:sp>
        <p:nvSpPr>
          <p:cNvPr id="84995" name="Rectangle 3"/>
          <p:cNvSpPr>
            <a:spLocks noGrp="1" noChangeArrowheads="1"/>
          </p:cNvSpPr>
          <p:nvPr>
            <p:ph type="body" idx="1"/>
          </p:nvPr>
        </p:nvSpPr>
        <p:spPr>
          <a:xfrm>
            <a:off x="228600" y="1752600"/>
            <a:ext cx="7772400" cy="4572000"/>
          </a:xfrm>
        </p:spPr>
        <p:txBody>
          <a:bodyPr/>
          <a:lstStyle/>
          <a:p>
            <a:pPr>
              <a:lnSpc>
                <a:spcPct val="90000"/>
              </a:lnSpc>
            </a:pPr>
            <a:r>
              <a:rPr lang="en-US" sz="2400" b="1">
                <a:solidFill>
                  <a:srgbClr val="000000"/>
                </a:solidFill>
                <a:effectLst/>
              </a:rPr>
              <a:t>Many similarities between the </a:t>
            </a:r>
          </a:p>
          <a:p>
            <a:pPr>
              <a:lnSpc>
                <a:spcPct val="90000"/>
              </a:lnSpc>
              <a:buFont typeface="Wingdings" pitchFamily="2" charset="2"/>
              <a:buNone/>
            </a:pPr>
            <a:r>
              <a:rPr lang="en-US" sz="2400" b="1">
                <a:solidFill>
                  <a:srgbClr val="000000"/>
                </a:solidFill>
                <a:effectLst/>
              </a:rPr>
              <a:t>    genders</a:t>
            </a:r>
          </a:p>
          <a:p>
            <a:pPr>
              <a:lnSpc>
                <a:spcPct val="90000"/>
              </a:lnSpc>
            </a:pPr>
            <a:r>
              <a:rPr lang="en-US" sz="2400" b="1">
                <a:solidFill>
                  <a:srgbClr val="000000"/>
                </a:solidFill>
                <a:effectLst/>
              </a:rPr>
              <a:t>“Phenotypic core of AD/HD </a:t>
            </a:r>
          </a:p>
          <a:p>
            <a:pPr>
              <a:lnSpc>
                <a:spcPct val="90000"/>
              </a:lnSpc>
              <a:buFont typeface="Wingdings" pitchFamily="2" charset="2"/>
              <a:buNone/>
            </a:pPr>
            <a:r>
              <a:rPr lang="en-US" sz="2400" b="1">
                <a:solidFill>
                  <a:srgbClr val="000000"/>
                </a:solidFill>
                <a:effectLst/>
              </a:rPr>
              <a:t>    symptoms similar to what </a:t>
            </a:r>
          </a:p>
          <a:p>
            <a:pPr>
              <a:lnSpc>
                <a:spcPct val="90000"/>
              </a:lnSpc>
              <a:buFont typeface="Wingdings" pitchFamily="2" charset="2"/>
              <a:buNone/>
            </a:pPr>
            <a:r>
              <a:rPr lang="en-US" sz="2400" b="1">
                <a:solidFill>
                  <a:srgbClr val="000000"/>
                </a:solidFill>
                <a:effectLst/>
              </a:rPr>
              <a:t>     has been observed in boys.”</a:t>
            </a:r>
          </a:p>
          <a:p>
            <a:pPr>
              <a:lnSpc>
                <a:spcPct val="90000"/>
              </a:lnSpc>
            </a:pPr>
            <a:r>
              <a:rPr lang="en-US" sz="2400" b="1">
                <a:solidFill>
                  <a:srgbClr val="000000"/>
                </a:solidFill>
                <a:effectLst/>
              </a:rPr>
              <a:t>Recent findings stress the </a:t>
            </a:r>
          </a:p>
          <a:p>
            <a:pPr>
              <a:lnSpc>
                <a:spcPct val="90000"/>
              </a:lnSpc>
              <a:buFont typeface="Wingdings" pitchFamily="2" charset="2"/>
              <a:buNone/>
            </a:pPr>
            <a:r>
              <a:rPr lang="en-US" sz="2400" b="1">
                <a:solidFill>
                  <a:srgbClr val="000000"/>
                </a:solidFill>
                <a:effectLst/>
              </a:rPr>
              <a:t>    severity of disorder in females</a:t>
            </a:r>
          </a:p>
          <a:p>
            <a:pPr>
              <a:lnSpc>
                <a:spcPct val="90000"/>
              </a:lnSpc>
            </a:pPr>
            <a:r>
              <a:rPr lang="en-US" sz="2400" b="1">
                <a:solidFill>
                  <a:srgbClr val="000000"/>
                </a:solidFill>
                <a:effectLst/>
              </a:rPr>
              <a:t>More mood and anxiety disorders, </a:t>
            </a:r>
          </a:p>
          <a:p>
            <a:pPr>
              <a:lnSpc>
                <a:spcPct val="90000"/>
              </a:lnSpc>
              <a:buFont typeface="Wingdings" pitchFamily="2" charset="2"/>
              <a:buNone/>
            </a:pPr>
            <a:r>
              <a:rPr lang="en-US" sz="2400" b="1">
                <a:solidFill>
                  <a:srgbClr val="000000"/>
                </a:solidFill>
                <a:effectLst/>
              </a:rPr>
              <a:t>    less conduct disorder</a:t>
            </a:r>
          </a:p>
          <a:p>
            <a:pPr>
              <a:lnSpc>
                <a:spcPct val="90000"/>
              </a:lnSpc>
            </a:pPr>
            <a:r>
              <a:rPr lang="en-US" sz="2400" b="1">
                <a:solidFill>
                  <a:srgbClr val="000000"/>
                </a:solidFill>
                <a:effectLst/>
              </a:rPr>
              <a:t>Preponderance of inattentive </a:t>
            </a:r>
          </a:p>
          <a:p>
            <a:pPr>
              <a:lnSpc>
                <a:spcPct val="90000"/>
              </a:lnSpc>
              <a:buFont typeface="Wingdings" pitchFamily="2" charset="2"/>
              <a:buNone/>
            </a:pPr>
            <a:r>
              <a:rPr lang="en-US" sz="2400" b="1">
                <a:solidFill>
                  <a:srgbClr val="000000"/>
                </a:solidFill>
                <a:effectLst/>
              </a:rPr>
              <a:t>    symptoms</a:t>
            </a:r>
          </a:p>
        </p:txBody>
      </p:sp>
      <p:sp>
        <p:nvSpPr>
          <p:cNvPr id="84996" name="Text Box 4"/>
          <p:cNvSpPr txBox="1">
            <a:spLocks noChangeArrowheads="1"/>
          </p:cNvSpPr>
          <p:nvPr/>
        </p:nvSpPr>
        <p:spPr bwMode="auto">
          <a:xfrm>
            <a:off x="6400800" y="914400"/>
            <a:ext cx="2133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84997" name="Picture 5" descr="lacrosse"/>
          <p:cNvPicPr>
            <a:picLocks noChangeAspect="1" noChangeArrowheads="1"/>
          </p:cNvPicPr>
          <p:nvPr/>
        </p:nvPicPr>
        <p:blipFill>
          <a:blip r:embed="rId3"/>
          <a:srcRect/>
          <a:stretch>
            <a:fillRect/>
          </a:stretch>
        </p:blipFill>
        <p:spPr bwMode="auto">
          <a:xfrm>
            <a:off x="5480050" y="1600200"/>
            <a:ext cx="2849563" cy="41148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84997"/>
                                        </p:tgtEl>
                                        <p:attrNameLst>
                                          <p:attrName>style.visibility</p:attrName>
                                        </p:attrNameLst>
                                      </p:cBhvr>
                                      <p:to>
                                        <p:strVal val="visible"/>
                                      </p:to>
                                    </p:set>
                                    <p:anim calcmode="lin" valueType="num">
                                      <p:cBhvr>
                                        <p:cTn id="7" dur="1000" fill="hold"/>
                                        <p:tgtEl>
                                          <p:spTgt spid="84997"/>
                                        </p:tgtEl>
                                        <p:attrNameLst>
                                          <p:attrName>ppt_w</p:attrName>
                                        </p:attrNameLst>
                                      </p:cBhvr>
                                      <p:tavLst>
                                        <p:tav tm="0">
                                          <p:val>
                                            <p:strVal val="#ppt_w*0.70"/>
                                          </p:val>
                                        </p:tav>
                                        <p:tav tm="100000">
                                          <p:val>
                                            <p:strVal val="#ppt_w"/>
                                          </p:val>
                                        </p:tav>
                                      </p:tavLst>
                                    </p:anim>
                                    <p:anim calcmode="lin" valueType="num">
                                      <p:cBhvr>
                                        <p:cTn id="8" dur="1000" fill="hold"/>
                                        <p:tgtEl>
                                          <p:spTgt spid="84997"/>
                                        </p:tgtEl>
                                        <p:attrNameLst>
                                          <p:attrName>ppt_h</p:attrName>
                                        </p:attrNameLst>
                                      </p:cBhvr>
                                      <p:tavLst>
                                        <p:tav tm="0">
                                          <p:val>
                                            <p:strVal val="#ppt_h"/>
                                          </p:val>
                                        </p:tav>
                                        <p:tav tm="100000">
                                          <p:val>
                                            <p:strVal val="#ppt_h"/>
                                          </p:val>
                                        </p:tav>
                                      </p:tavLst>
                                    </p:anim>
                                    <p:animEffect transition="in" filter="fade">
                                      <p:cBhvr>
                                        <p:cTn id="9" dur="1000"/>
                                        <p:tgtEl>
                                          <p:spTgt spid="849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endParaRPr lang="en-US"/>
          </a:p>
        </p:txBody>
      </p:sp>
      <p:sp>
        <p:nvSpPr>
          <p:cNvPr id="299011" name="Rectangle 3"/>
          <p:cNvSpPr>
            <a:spLocks noGrp="1" noChangeArrowheads="1"/>
          </p:cNvSpPr>
          <p:nvPr>
            <p:ph type="body" idx="1"/>
          </p:nvPr>
        </p:nvSpPr>
        <p:spPr/>
        <p:txBody>
          <a:bodyPr/>
          <a:lstStyle/>
          <a:p>
            <a:pPr>
              <a:buFont typeface="Wingdings" pitchFamily="2" charset="2"/>
              <a:buNone/>
            </a:pPr>
            <a:r>
              <a:rPr lang="en-US" b="1">
                <a:solidFill>
                  <a:srgbClr val="000000"/>
                </a:solidFill>
                <a:effectLst/>
              </a:rPr>
              <a:t>CONCLUSIONS: </a:t>
            </a:r>
          </a:p>
          <a:p>
            <a:r>
              <a:rPr lang="en-US" b="1">
                <a:solidFill>
                  <a:srgbClr val="000000"/>
                </a:solidFill>
                <a:effectLst/>
              </a:rPr>
              <a:t>AD/HD clinical samples may have a high prevalence of Binge Eating Disorder comorbidity. </a:t>
            </a:r>
          </a:p>
          <a:p>
            <a:r>
              <a:rPr lang="en-US" b="1">
                <a:solidFill>
                  <a:srgbClr val="000000"/>
                </a:solidFill>
                <a:effectLst/>
              </a:rPr>
              <a:t>Patients with AD/HD and eating disorders may have a different comorbid profile.</a:t>
            </a:r>
          </a:p>
          <a:p>
            <a:endParaRPr lang="en-US" b="1">
              <a:solidFill>
                <a:srgbClr val="000000"/>
              </a:solidFill>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533400" y="838200"/>
            <a:ext cx="8229600" cy="1371600"/>
          </a:xfrm>
        </p:spPr>
        <p:txBody>
          <a:bodyPr/>
          <a:lstStyle/>
          <a:p>
            <a:r>
              <a:rPr lang="en-US" sz="3200">
                <a:solidFill>
                  <a:schemeClr val="hlink"/>
                </a:solidFill>
                <a:effectLst/>
              </a:rPr>
              <a:t>Associations among overeating, overweight, and attention deficit/hyperactivity disorder</a:t>
            </a:r>
            <a:endParaRPr lang="en-US" sz="3200" b="0">
              <a:solidFill>
                <a:schemeClr val="hlink"/>
              </a:solidFill>
              <a:effectLst/>
            </a:endParaRPr>
          </a:p>
        </p:txBody>
      </p:sp>
      <p:sp>
        <p:nvSpPr>
          <p:cNvPr id="301059" name="Rectangle 3"/>
          <p:cNvSpPr>
            <a:spLocks noGrp="1" noChangeArrowheads="1"/>
          </p:cNvSpPr>
          <p:nvPr>
            <p:ph type="body" idx="1"/>
          </p:nvPr>
        </p:nvSpPr>
        <p:spPr>
          <a:xfrm>
            <a:off x="381000" y="1981200"/>
            <a:ext cx="8229600" cy="4114800"/>
          </a:xfrm>
        </p:spPr>
        <p:txBody>
          <a:bodyPr/>
          <a:lstStyle/>
          <a:p>
            <a:endParaRPr lang="en-US" sz="2800" b="1"/>
          </a:p>
          <a:p>
            <a:pPr>
              <a:buFont typeface="Wingdings" pitchFamily="2" charset="2"/>
              <a:buNone/>
            </a:pPr>
            <a:r>
              <a:rPr lang="en-US" sz="2800" b="1"/>
              <a:t>   </a:t>
            </a:r>
            <a:r>
              <a:rPr lang="en-US" sz="2800"/>
              <a:t> </a:t>
            </a:r>
            <a:r>
              <a:rPr lang="en-US" sz="2800" b="1">
                <a:solidFill>
                  <a:srgbClr val="000000"/>
                </a:solidFill>
                <a:effectLst/>
              </a:rPr>
              <a:t>This study used structural equation modeling (SEM) in a sample of healthy adult women to test the predictions that AD/HD symptoms predict aspects of overeating, including binge eating and emotionally-induced eating, which in turn are positively correlated with Body Mass Index. </a:t>
            </a:r>
          </a:p>
        </p:txBody>
      </p:sp>
      <p:sp>
        <p:nvSpPr>
          <p:cNvPr id="301060" name="Text Box 4"/>
          <p:cNvSpPr txBox="1">
            <a:spLocks noChangeArrowheads="1"/>
          </p:cNvSpPr>
          <p:nvPr/>
        </p:nvSpPr>
        <p:spPr bwMode="auto">
          <a:xfrm>
            <a:off x="457200" y="5867400"/>
            <a:ext cx="7010400" cy="723900"/>
          </a:xfrm>
          <a:prstGeom prst="rect">
            <a:avLst/>
          </a:prstGeom>
          <a:noFill/>
          <a:ln w="9525">
            <a:noFill/>
            <a:miter lim="800000"/>
            <a:headEnd/>
            <a:tailEnd/>
          </a:ln>
          <a:effectLst/>
        </p:spPr>
        <p:txBody>
          <a:bodyPr>
            <a:spAutoFit/>
          </a:bodyPr>
          <a:lstStyle/>
          <a:p>
            <a:pPr eaLnBrk="1" hangingPunct="1">
              <a:lnSpc>
                <a:spcPct val="80000"/>
              </a:lnSpc>
              <a:spcBef>
                <a:spcPct val="20000"/>
              </a:spcBef>
              <a:buClr>
                <a:schemeClr val="hlink"/>
              </a:buClr>
              <a:buSzPct val="65000"/>
              <a:buFont typeface="Wingdings" pitchFamily="2" charset="2"/>
              <a:buNone/>
            </a:pPr>
            <a:r>
              <a:rPr lang="en-US" b="1">
                <a:solidFill>
                  <a:srgbClr val="000000"/>
                </a:solidFill>
                <a:latin typeface="Tahoma" pitchFamily="34" charset="0"/>
              </a:rPr>
              <a:t>Davis, C., et al Eating Behavior.  2006; 7(3):266-74</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sz="3200">
                <a:solidFill>
                  <a:schemeClr val="hlink"/>
                </a:solidFill>
                <a:effectLst/>
              </a:rPr>
              <a:t>Bulimia Nervosa and AD/HD: A Possible Role for Stimulant Medication</a:t>
            </a:r>
          </a:p>
        </p:txBody>
      </p:sp>
      <p:sp>
        <p:nvSpPr>
          <p:cNvPr id="305155" name="Rectangle 3"/>
          <p:cNvSpPr>
            <a:spLocks noGrp="1" noChangeArrowheads="1"/>
          </p:cNvSpPr>
          <p:nvPr>
            <p:ph type="body" idx="1"/>
          </p:nvPr>
        </p:nvSpPr>
        <p:spPr/>
        <p:txBody>
          <a:bodyPr/>
          <a:lstStyle/>
          <a:p>
            <a:r>
              <a:rPr lang="en-US" b="1">
                <a:solidFill>
                  <a:srgbClr val="000000"/>
                </a:solidFill>
                <a:effectLst/>
              </a:rPr>
              <a:t>6 patients coexisting bulimia and AD/HD</a:t>
            </a:r>
          </a:p>
          <a:p>
            <a:r>
              <a:rPr lang="en-US" b="1">
                <a:solidFill>
                  <a:srgbClr val="000000"/>
                </a:solidFill>
                <a:effectLst/>
              </a:rPr>
              <a:t>Treated with dextroamphetamine</a:t>
            </a:r>
          </a:p>
          <a:p>
            <a:r>
              <a:rPr lang="en-US" b="1">
                <a:solidFill>
                  <a:srgbClr val="000000"/>
                </a:solidFill>
                <a:effectLst/>
              </a:rPr>
              <a:t>All 6 reported complete abstinence from binge eating after treatment</a:t>
            </a:r>
          </a:p>
          <a:p>
            <a:r>
              <a:rPr lang="en-US" b="1">
                <a:solidFill>
                  <a:srgbClr val="000000"/>
                </a:solidFill>
                <a:effectLst/>
              </a:rPr>
              <a:t>None discontinued treatment because of side effects</a:t>
            </a:r>
          </a:p>
        </p:txBody>
      </p:sp>
      <p:sp>
        <p:nvSpPr>
          <p:cNvPr id="305156" name="Text Box 4"/>
          <p:cNvSpPr txBox="1">
            <a:spLocks noChangeArrowheads="1"/>
          </p:cNvSpPr>
          <p:nvPr/>
        </p:nvSpPr>
        <p:spPr bwMode="auto">
          <a:xfrm>
            <a:off x="457200" y="6172200"/>
            <a:ext cx="8153400" cy="366713"/>
          </a:xfrm>
          <a:prstGeom prst="rect">
            <a:avLst/>
          </a:prstGeom>
          <a:noFill/>
          <a:ln w="9525">
            <a:noFill/>
            <a:miter lim="800000"/>
            <a:headEnd/>
            <a:tailEnd/>
          </a:ln>
          <a:effectLst/>
        </p:spPr>
        <p:txBody>
          <a:bodyPr>
            <a:spAutoFit/>
          </a:bodyPr>
          <a:lstStyle/>
          <a:p>
            <a:pPr>
              <a:spcBef>
                <a:spcPct val="50000"/>
              </a:spcBef>
            </a:pPr>
            <a:r>
              <a:rPr lang="en-US">
                <a:solidFill>
                  <a:srgbClr val="000000"/>
                </a:solidFill>
                <a:latin typeface="Tahoma" pitchFamily="34" charset="0"/>
              </a:rPr>
              <a:t>Dukarm, C. Journal of Women’s Health. 2005. 14: 345-350</a:t>
            </a:r>
            <a:r>
              <a:rPr lang="en-US">
                <a:latin typeface="Tahoma" pitchFamily="34" charset="0"/>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p:txBody>
          <a:bodyPr/>
          <a:lstStyle/>
          <a:p>
            <a:r>
              <a:rPr lang="en-US" sz="2800">
                <a:solidFill>
                  <a:schemeClr val="hlink"/>
                </a:solidFill>
                <a:effectLst/>
              </a:rPr>
              <a:t>Association between attention-deficit/hyperactivity disorder and bulimia nervosa: </a:t>
            </a:r>
            <a:br>
              <a:rPr lang="en-US" sz="2800">
                <a:solidFill>
                  <a:schemeClr val="hlink"/>
                </a:solidFill>
                <a:effectLst/>
              </a:rPr>
            </a:br>
            <a:r>
              <a:rPr lang="en-US" sz="2800">
                <a:solidFill>
                  <a:schemeClr val="hlink"/>
                </a:solidFill>
                <a:effectLst/>
              </a:rPr>
              <a:t>analysis of 4 case-control studies</a:t>
            </a:r>
          </a:p>
        </p:txBody>
      </p:sp>
      <p:sp>
        <p:nvSpPr>
          <p:cNvPr id="309251" name="Rectangle 3"/>
          <p:cNvSpPr>
            <a:spLocks noGrp="1" noChangeArrowheads="1"/>
          </p:cNvSpPr>
          <p:nvPr>
            <p:ph type="body" idx="1"/>
          </p:nvPr>
        </p:nvSpPr>
        <p:spPr/>
        <p:txBody>
          <a:bodyPr/>
          <a:lstStyle/>
          <a:p>
            <a:pPr>
              <a:lnSpc>
                <a:spcPct val="80000"/>
              </a:lnSpc>
            </a:pPr>
            <a:r>
              <a:rPr lang="en-US" sz="2400" b="1">
                <a:solidFill>
                  <a:srgbClr val="000000"/>
                </a:solidFill>
                <a:effectLst/>
              </a:rPr>
              <a:t>BACKGROUND: Impulsivity is a common feature of attention-deficit/hyperactivity disorder (AD/HD), and evidence suggests that impulsivity traits may be an indicator of poor prognosis for individuals with bulimia nervosa. To identify whether there is an association between AD/HD and bulimia nervosa, the authors systematically examined data from children and adults with and without AD/HD. METHOD: Systematic identification of the rates of bulimia nervosa in individuals with and without AD/HD (DSM-III-R criteria) in 2 large pediatric and 2 large adult samples (N = 522 children, 742 adults). Subjects were assessed from the late 1980s to February 1999. </a:t>
            </a:r>
          </a:p>
          <a:p>
            <a:pPr>
              <a:lnSpc>
                <a:spcPct val="80000"/>
              </a:lnSpc>
            </a:pPr>
            <a:endParaRPr lang="en-US" sz="2400" b="1">
              <a:solidFill>
                <a:srgbClr val="000000"/>
              </a:solidFill>
              <a:effectLst/>
            </a:endParaRPr>
          </a:p>
        </p:txBody>
      </p:sp>
      <p:sp>
        <p:nvSpPr>
          <p:cNvPr id="309252" name="Text Box 4"/>
          <p:cNvSpPr txBox="1">
            <a:spLocks noChangeArrowheads="1"/>
          </p:cNvSpPr>
          <p:nvPr/>
        </p:nvSpPr>
        <p:spPr bwMode="auto">
          <a:xfrm>
            <a:off x="685800" y="6019800"/>
            <a:ext cx="7848600" cy="914400"/>
          </a:xfrm>
          <a:prstGeom prst="rect">
            <a:avLst/>
          </a:prstGeom>
          <a:noFill/>
          <a:ln w="9525">
            <a:noFill/>
            <a:miter lim="800000"/>
            <a:headEnd/>
            <a:tailEnd/>
          </a:ln>
          <a:effectLst/>
        </p:spPr>
        <p:txBody>
          <a:bodyPr>
            <a:spAutoFit/>
          </a:bodyPr>
          <a:lstStyle/>
          <a:p>
            <a:r>
              <a:rPr lang="en-US" sz="1200" b="1">
                <a:solidFill>
                  <a:srgbClr val="000000"/>
                </a:solidFill>
                <a:latin typeface="Tahoma" pitchFamily="34" charset="0"/>
              </a:rPr>
              <a:t>J Clin Psychiatry. 2006; 67(3):351-4 (ISSN: 0160-6689) Surman CB; Randall ET; Biederman J</a:t>
            </a:r>
            <a:br>
              <a:rPr lang="en-US" sz="1200" b="1">
                <a:solidFill>
                  <a:srgbClr val="000000"/>
                </a:solidFill>
                <a:latin typeface="Tahoma" pitchFamily="34" charset="0"/>
              </a:rPr>
            </a:br>
            <a:r>
              <a:rPr lang="en-US" sz="1200" b="1">
                <a:solidFill>
                  <a:srgbClr val="000000"/>
                </a:solidFill>
                <a:latin typeface="Tahoma" pitchFamily="34" charset="0"/>
              </a:rPr>
              <a:t>Clinical and Research Program in Pediatric Psychopharmacology at Massachusetts General Hospital and Harvard Medical School, Boston, Mass, USA.</a:t>
            </a:r>
            <a:endParaRPr lang="en-US" sz="1200">
              <a:solidFill>
                <a:srgbClr val="000000"/>
              </a:solidFill>
              <a:latin typeface="Tahoma" pitchFamily="34" charset="0"/>
            </a:endParaRPr>
          </a:p>
          <a:p>
            <a:pPr>
              <a:spcBef>
                <a:spcPct val="50000"/>
              </a:spcBef>
            </a:pPr>
            <a:endParaRPr lang="en-US" sz="1200">
              <a:solidFill>
                <a:srgbClr val="000000"/>
              </a:solidFill>
              <a:latin typeface="Tahom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endParaRPr lang="en-US"/>
          </a:p>
        </p:txBody>
      </p:sp>
      <p:sp>
        <p:nvSpPr>
          <p:cNvPr id="311299" name="Rectangle 3"/>
          <p:cNvSpPr>
            <a:spLocks noGrp="1" noChangeArrowheads="1"/>
          </p:cNvSpPr>
          <p:nvPr>
            <p:ph type="body" idx="1"/>
          </p:nvPr>
        </p:nvSpPr>
        <p:spPr>
          <a:xfrm>
            <a:off x="533400" y="1066800"/>
            <a:ext cx="8229600" cy="5105400"/>
          </a:xfrm>
        </p:spPr>
        <p:txBody>
          <a:bodyPr/>
          <a:lstStyle/>
          <a:p>
            <a:pPr>
              <a:lnSpc>
                <a:spcPct val="80000"/>
              </a:lnSpc>
            </a:pPr>
            <a:r>
              <a:rPr lang="en-US" sz="2400" b="1">
                <a:solidFill>
                  <a:srgbClr val="000000"/>
                </a:solidFill>
                <a:effectLst/>
              </a:rPr>
              <a:t>RESULTS: In the 2 samples of adults with and without AD/HD, significantly greater rates of bulimia nervosa were identified in women with versus without AD/HD (12% vs. 3%, p &lt; .05 for 1 sample and 11% vs. 1%, p &lt; .05 for the other sample). No significant differences in rates of bulimia nervosa were identified in men or children with AD/HD when compared to sex-matched control subjects. </a:t>
            </a:r>
          </a:p>
          <a:p>
            <a:pPr>
              <a:lnSpc>
                <a:spcPct val="80000"/>
              </a:lnSpc>
            </a:pPr>
            <a:endParaRPr lang="en-US" sz="2400" b="1">
              <a:solidFill>
                <a:srgbClr val="000000"/>
              </a:solidFill>
              <a:effectLst/>
            </a:endParaRPr>
          </a:p>
          <a:p>
            <a:pPr>
              <a:lnSpc>
                <a:spcPct val="80000"/>
              </a:lnSpc>
            </a:pPr>
            <a:r>
              <a:rPr lang="en-US" sz="2400" b="1">
                <a:solidFill>
                  <a:srgbClr val="000000"/>
                </a:solidFill>
                <a:effectLst/>
              </a:rPr>
              <a:t>CONCLUSION: Although preliminary and requiring further confirmation, these findings suggest that AD/HD may be associated with bulimia nervosa in some women. If confirmed, this association between bulimia nervosa and AD/HD could have important clinical and therapeutic implications.</a:t>
            </a:r>
          </a:p>
          <a:p>
            <a:pPr>
              <a:lnSpc>
                <a:spcPct val="80000"/>
              </a:lnSpc>
            </a:pPr>
            <a:endParaRPr lang="en-US" sz="2400" b="1">
              <a:solidFill>
                <a:srgbClr val="000000"/>
              </a:solidFill>
              <a:effectLs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a:xfrm>
            <a:off x="457200" y="658813"/>
            <a:ext cx="8229600" cy="508000"/>
          </a:xfrm>
        </p:spPr>
        <p:txBody>
          <a:bodyPr/>
          <a:lstStyle/>
          <a:p>
            <a:r>
              <a:rPr lang="en-US" sz="3200">
                <a:solidFill>
                  <a:schemeClr val="hlink"/>
                </a:solidFill>
                <a:effectLst/>
              </a:rPr>
              <a:t>Eating Pathology Among Adolescent Girls with Attention Deficit Disorder</a:t>
            </a:r>
            <a:r>
              <a:rPr lang="en-US" sz="4000">
                <a:solidFill>
                  <a:schemeClr val="hlink"/>
                </a:solidFill>
                <a:effectLst/>
              </a:rPr>
              <a:t/>
            </a:r>
            <a:br>
              <a:rPr lang="en-US" sz="4000">
                <a:solidFill>
                  <a:schemeClr val="hlink"/>
                </a:solidFill>
                <a:effectLst/>
              </a:rPr>
            </a:br>
            <a:r>
              <a:rPr lang="en-US" sz="4000">
                <a:solidFill>
                  <a:schemeClr val="hlink"/>
                </a:solidFill>
                <a:effectLst/>
              </a:rPr>
              <a:t>	</a:t>
            </a:r>
          </a:p>
        </p:txBody>
      </p:sp>
      <p:sp>
        <p:nvSpPr>
          <p:cNvPr id="313347" name="Rectangle 3"/>
          <p:cNvSpPr>
            <a:spLocks noGrp="1" noChangeArrowheads="1"/>
          </p:cNvSpPr>
          <p:nvPr>
            <p:ph type="body" idx="1"/>
          </p:nvPr>
        </p:nvSpPr>
        <p:spPr/>
        <p:txBody>
          <a:bodyPr/>
          <a:lstStyle/>
          <a:p>
            <a:pPr>
              <a:lnSpc>
                <a:spcPct val="90000"/>
              </a:lnSpc>
            </a:pPr>
            <a:r>
              <a:rPr lang="en-US" b="1">
                <a:solidFill>
                  <a:srgbClr val="000000"/>
                </a:solidFill>
                <a:effectLst/>
              </a:rPr>
              <a:t>N= 93 adolescent girls with AD/HD-C type; 49 with AD/HD-I type and 88 Controls</a:t>
            </a:r>
          </a:p>
          <a:p>
            <a:pPr>
              <a:lnSpc>
                <a:spcPct val="90000"/>
              </a:lnSpc>
            </a:pPr>
            <a:r>
              <a:rPr lang="en-US" b="1">
                <a:solidFill>
                  <a:srgbClr val="000000"/>
                </a:solidFill>
                <a:effectLst/>
              </a:rPr>
              <a:t>Girls with AD/HD-C showed more eating pathology at 5 year follow-up</a:t>
            </a:r>
          </a:p>
          <a:p>
            <a:pPr>
              <a:lnSpc>
                <a:spcPct val="90000"/>
              </a:lnSpc>
            </a:pPr>
            <a:r>
              <a:rPr lang="en-US" b="1">
                <a:solidFill>
                  <a:srgbClr val="000000"/>
                </a:solidFill>
                <a:effectLst/>
              </a:rPr>
              <a:t>Baseline impulsivity symptoms best predicted adolescent eating pathology</a:t>
            </a:r>
          </a:p>
          <a:p>
            <a:pPr>
              <a:lnSpc>
                <a:spcPct val="90000"/>
              </a:lnSpc>
            </a:pPr>
            <a:r>
              <a:rPr lang="en-US" b="1">
                <a:solidFill>
                  <a:srgbClr val="000000"/>
                </a:solidFill>
                <a:effectLst/>
              </a:rPr>
              <a:t>Peer rejection and parent-child relationship patterns also were predictive</a:t>
            </a:r>
          </a:p>
        </p:txBody>
      </p:sp>
      <p:sp>
        <p:nvSpPr>
          <p:cNvPr id="313348" name="Text Box 4"/>
          <p:cNvSpPr txBox="1">
            <a:spLocks noChangeArrowheads="1"/>
          </p:cNvSpPr>
          <p:nvPr/>
        </p:nvSpPr>
        <p:spPr bwMode="auto">
          <a:xfrm>
            <a:off x="609600" y="6172200"/>
            <a:ext cx="7848600" cy="641350"/>
          </a:xfrm>
          <a:prstGeom prst="rect">
            <a:avLst/>
          </a:prstGeom>
          <a:noFill/>
          <a:ln w="9525">
            <a:noFill/>
            <a:miter lim="800000"/>
            <a:headEnd/>
            <a:tailEnd/>
          </a:ln>
          <a:effectLst/>
        </p:spPr>
        <p:txBody>
          <a:bodyPr>
            <a:spAutoFit/>
          </a:bodyPr>
          <a:lstStyle/>
          <a:p>
            <a:pPr>
              <a:spcBef>
                <a:spcPct val="50000"/>
              </a:spcBef>
            </a:pPr>
            <a:r>
              <a:rPr lang="en-US">
                <a:solidFill>
                  <a:srgbClr val="000000"/>
                </a:solidFill>
                <a:latin typeface="Tahoma" pitchFamily="34" charset="0"/>
              </a:rPr>
              <a:t>Mikami, Hinshaw, Peterson, &amp; Lee Journal of Abnormal Psychology, 2008,117: 225-235.</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a:lstStyle/>
          <a:p>
            <a:endParaRPr lang="en-US"/>
          </a:p>
        </p:txBody>
      </p:sp>
      <p:sp>
        <p:nvSpPr>
          <p:cNvPr id="315395" name="Rectangle 3"/>
          <p:cNvSpPr>
            <a:spLocks noGrp="1" noChangeArrowheads="1"/>
          </p:cNvSpPr>
          <p:nvPr>
            <p:ph type="body" idx="1"/>
          </p:nvPr>
        </p:nvSpPr>
        <p:spPr/>
        <p:txBody>
          <a:bodyPr/>
          <a:lstStyle/>
          <a:p>
            <a:pPr>
              <a:buFont typeface="Wingdings" pitchFamily="2" charset="2"/>
              <a:buNone/>
            </a:pPr>
            <a:r>
              <a:rPr lang="en-US" b="1">
                <a:solidFill>
                  <a:srgbClr val="000000"/>
                </a:solidFill>
                <a:effectLst/>
              </a:rPr>
              <a:t>Parents reported </a:t>
            </a:r>
          </a:p>
          <a:p>
            <a:r>
              <a:rPr lang="en-US" b="1">
                <a:solidFill>
                  <a:srgbClr val="000000"/>
                </a:solidFill>
                <a:effectLst/>
              </a:rPr>
              <a:t>8% of girls with AD/HD-C had engaged in binge eating (1% purging)</a:t>
            </a:r>
          </a:p>
          <a:p>
            <a:r>
              <a:rPr lang="en-US" b="1">
                <a:solidFill>
                  <a:srgbClr val="000000"/>
                </a:solidFill>
                <a:effectLst/>
              </a:rPr>
              <a:t>6% AD/HD-C and 5% AD/HD-I self-evaluation compared to 0% of controls unduly influenced by weight and shape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p:txBody>
          <a:bodyPr/>
          <a:lstStyle/>
          <a:p>
            <a:endParaRPr lang="en-US"/>
          </a:p>
        </p:txBody>
      </p:sp>
      <p:sp>
        <p:nvSpPr>
          <p:cNvPr id="317443" name="Rectangle 3"/>
          <p:cNvSpPr>
            <a:spLocks noGrp="1" noChangeArrowheads="1"/>
          </p:cNvSpPr>
          <p:nvPr>
            <p:ph type="body" idx="1"/>
          </p:nvPr>
        </p:nvSpPr>
        <p:spPr/>
        <p:txBody>
          <a:bodyPr/>
          <a:lstStyle/>
          <a:p>
            <a:pPr>
              <a:buFont typeface="Wingdings" pitchFamily="2" charset="2"/>
              <a:buNone/>
            </a:pPr>
            <a:r>
              <a:rPr lang="en-US" sz="2800" b="1">
                <a:solidFill>
                  <a:srgbClr val="000000"/>
                </a:solidFill>
                <a:effectLst/>
              </a:rPr>
              <a:t>Self-Report</a:t>
            </a:r>
          </a:p>
          <a:p>
            <a:r>
              <a:rPr lang="en-US" sz="2800" b="1">
                <a:solidFill>
                  <a:srgbClr val="000000"/>
                </a:solidFill>
                <a:effectLst/>
              </a:rPr>
              <a:t>10% AD/HD-C surpassed clinical cut off score of 20 on the EAT as compared to 0% for AD/HD-I and Controls</a:t>
            </a:r>
          </a:p>
          <a:p>
            <a:r>
              <a:rPr lang="en-US" sz="2800" b="1">
                <a:solidFill>
                  <a:srgbClr val="000000"/>
                </a:solidFill>
                <a:effectLst/>
              </a:rPr>
              <a:t>9% of AD/HD-C &gt;90 percentile for national age norms on the Drive for Thinness, Bulimia, and/or Body Dissatisfaction subscales compared to 2% for AD/HD-I and 0% of controls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p:txBody>
          <a:bodyPr/>
          <a:lstStyle/>
          <a:p>
            <a:endParaRPr lang="en-US"/>
          </a:p>
        </p:txBody>
      </p:sp>
      <p:sp>
        <p:nvSpPr>
          <p:cNvPr id="319491" name="Rectangle 3"/>
          <p:cNvSpPr>
            <a:spLocks noGrp="1" noChangeArrowheads="1"/>
          </p:cNvSpPr>
          <p:nvPr>
            <p:ph type="body" idx="1"/>
          </p:nvPr>
        </p:nvSpPr>
        <p:spPr/>
        <p:txBody>
          <a:bodyPr/>
          <a:lstStyle/>
          <a:p>
            <a:r>
              <a:rPr lang="en-US" b="1">
                <a:solidFill>
                  <a:srgbClr val="000000"/>
                </a:solidFill>
                <a:effectLst/>
              </a:rPr>
              <a:t>Internalizing problems were significantly correlated with desire to lose weight and eating pathology</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endParaRPr lang="en-US"/>
          </a:p>
        </p:txBody>
      </p:sp>
      <p:sp>
        <p:nvSpPr>
          <p:cNvPr id="321539" name="Rectangle 3"/>
          <p:cNvSpPr>
            <a:spLocks noGrp="1" noChangeArrowheads="1"/>
          </p:cNvSpPr>
          <p:nvPr>
            <p:ph type="body" idx="1"/>
          </p:nvPr>
        </p:nvSpPr>
        <p:spPr/>
        <p:txBody>
          <a:bodyPr/>
          <a:lstStyle/>
          <a:p>
            <a:pPr algn="ctr">
              <a:buFont typeface="Wingdings" pitchFamily="2" charset="2"/>
              <a:buNone/>
            </a:pPr>
            <a:r>
              <a:rPr lang="en-US" sz="3600" b="1" i="1">
                <a:solidFill>
                  <a:schemeClr val="hlink"/>
                </a:solidFill>
                <a:effectLst/>
              </a:rPr>
              <a:t>Treatment for AD/HD and 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685800" y="609600"/>
            <a:ext cx="8153400" cy="1143000"/>
          </a:xfrm>
        </p:spPr>
        <p:txBody>
          <a:bodyPr/>
          <a:lstStyle/>
          <a:p>
            <a:r>
              <a:rPr lang="en-US">
                <a:solidFill>
                  <a:schemeClr val="hlink"/>
                </a:solidFill>
                <a:effectLst/>
              </a:rPr>
              <a:t>How are differences manifested?</a:t>
            </a:r>
          </a:p>
        </p:txBody>
      </p:sp>
      <p:sp>
        <p:nvSpPr>
          <p:cNvPr id="90115" name="Rectangle 3"/>
          <p:cNvSpPr>
            <a:spLocks noGrp="1" noChangeArrowheads="1"/>
          </p:cNvSpPr>
          <p:nvPr>
            <p:ph type="body" idx="1"/>
          </p:nvPr>
        </p:nvSpPr>
        <p:spPr>
          <a:xfrm>
            <a:off x="304800" y="2057400"/>
            <a:ext cx="5943600" cy="4114800"/>
          </a:xfrm>
        </p:spPr>
        <p:txBody>
          <a:bodyPr/>
          <a:lstStyle/>
          <a:p>
            <a:r>
              <a:rPr lang="en-US" b="1">
                <a:solidFill>
                  <a:srgbClr val="000000"/>
                </a:solidFill>
                <a:effectLst/>
              </a:rPr>
              <a:t>Self-blame, self-attribution</a:t>
            </a:r>
          </a:p>
          <a:p>
            <a:r>
              <a:rPr lang="en-US" b="1">
                <a:solidFill>
                  <a:srgbClr val="000000"/>
                </a:solidFill>
                <a:effectLst/>
              </a:rPr>
              <a:t>Low self-esteem, </a:t>
            </a:r>
          </a:p>
          <a:p>
            <a:r>
              <a:rPr lang="en-US" b="1">
                <a:solidFill>
                  <a:srgbClr val="000000"/>
                </a:solidFill>
                <a:effectLst/>
              </a:rPr>
              <a:t>Demoralization,</a:t>
            </a:r>
          </a:p>
          <a:p>
            <a:r>
              <a:rPr lang="en-US" b="1">
                <a:solidFill>
                  <a:srgbClr val="000000"/>
                </a:solidFill>
                <a:effectLst/>
              </a:rPr>
              <a:t>Which moves into anxiety </a:t>
            </a:r>
          </a:p>
          <a:p>
            <a:pPr>
              <a:buFont typeface="Wingdings" pitchFamily="2" charset="2"/>
              <a:buNone/>
            </a:pPr>
            <a:r>
              <a:rPr lang="en-US" b="1">
                <a:solidFill>
                  <a:srgbClr val="000000"/>
                </a:solidFill>
                <a:effectLst/>
              </a:rPr>
              <a:t>      and depression</a:t>
            </a:r>
          </a:p>
        </p:txBody>
      </p:sp>
      <p:sp>
        <p:nvSpPr>
          <p:cNvPr id="90116" name="Text Box 4"/>
          <p:cNvSpPr txBox="1">
            <a:spLocks noChangeArrowheads="1"/>
          </p:cNvSpPr>
          <p:nvPr/>
        </p:nvSpPr>
        <p:spPr bwMode="auto">
          <a:xfrm>
            <a:off x="6629400" y="1905000"/>
            <a:ext cx="22098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90117" name="Text Box 5"/>
          <p:cNvSpPr txBox="1">
            <a:spLocks noChangeArrowheads="1"/>
          </p:cNvSpPr>
          <p:nvPr/>
        </p:nvSpPr>
        <p:spPr bwMode="auto">
          <a:xfrm>
            <a:off x="6553200" y="2133600"/>
            <a:ext cx="2133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90118" name="Picture 6" descr="Solitary girl in snow"/>
          <p:cNvPicPr>
            <a:picLocks noChangeAspect="1" noChangeArrowheads="1"/>
          </p:cNvPicPr>
          <p:nvPr/>
        </p:nvPicPr>
        <p:blipFill>
          <a:blip r:embed="rId3"/>
          <a:srcRect/>
          <a:stretch>
            <a:fillRect/>
          </a:stretch>
        </p:blipFill>
        <p:spPr bwMode="auto">
          <a:xfrm>
            <a:off x="5715000" y="1752600"/>
            <a:ext cx="3051175" cy="46482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90118"/>
                                        </p:tgtEl>
                                        <p:attrNameLst>
                                          <p:attrName>style.visibility</p:attrName>
                                        </p:attrNameLst>
                                      </p:cBhvr>
                                      <p:to>
                                        <p:strVal val="visible"/>
                                      </p:to>
                                    </p:set>
                                    <p:anim calcmode="lin" valueType="num">
                                      <p:cBhvr>
                                        <p:cTn id="7" dur="1000" fill="hold"/>
                                        <p:tgtEl>
                                          <p:spTgt spid="90118"/>
                                        </p:tgtEl>
                                        <p:attrNameLst>
                                          <p:attrName>ppt_w</p:attrName>
                                        </p:attrNameLst>
                                      </p:cBhvr>
                                      <p:tavLst>
                                        <p:tav tm="0">
                                          <p:val>
                                            <p:strVal val="#ppt_w*0.70"/>
                                          </p:val>
                                        </p:tav>
                                        <p:tav tm="100000">
                                          <p:val>
                                            <p:strVal val="#ppt_w"/>
                                          </p:val>
                                        </p:tav>
                                      </p:tavLst>
                                    </p:anim>
                                    <p:anim calcmode="lin" valueType="num">
                                      <p:cBhvr>
                                        <p:cTn id="8" dur="1000" fill="hold"/>
                                        <p:tgtEl>
                                          <p:spTgt spid="90118"/>
                                        </p:tgtEl>
                                        <p:attrNameLst>
                                          <p:attrName>ppt_h</p:attrName>
                                        </p:attrNameLst>
                                      </p:cBhvr>
                                      <p:tavLst>
                                        <p:tav tm="0">
                                          <p:val>
                                            <p:strVal val="#ppt_h"/>
                                          </p:val>
                                        </p:tav>
                                        <p:tav tm="100000">
                                          <p:val>
                                            <p:strVal val="#ppt_h"/>
                                          </p:val>
                                        </p:tav>
                                      </p:tavLst>
                                    </p:anim>
                                    <p:animEffect transition="in" filter="fade">
                                      <p:cBhvr>
                                        <p:cTn id="9" dur="1000"/>
                                        <p:tgtEl>
                                          <p:spTgt spid="90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p:txBody>
          <a:bodyPr/>
          <a:lstStyle/>
          <a:p>
            <a:endParaRPr lang="en-US"/>
          </a:p>
        </p:txBody>
      </p:sp>
      <p:sp>
        <p:nvSpPr>
          <p:cNvPr id="323587" name="Rectangle 3"/>
          <p:cNvSpPr>
            <a:spLocks noGrp="1" noChangeArrowheads="1"/>
          </p:cNvSpPr>
          <p:nvPr>
            <p:ph type="body" idx="1"/>
          </p:nvPr>
        </p:nvSpPr>
        <p:spPr>
          <a:xfrm>
            <a:off x="457200" y="381000"/>
            <a:ext cx="8229600" cy="5181600"/>
          </a:xfrm>
        </p:spPr>
        <p:txBody>
          <a:bodyPr/>
          <a:lstStyle/>
          <a:p>
            <a:pPr>
              <a:buFont typeface="Wingdings" pitchFamily="2" charset="2"/>
              <a:buNone/>
            </a:pPr>
            <a:r>
              <a:rPr lang="en-US"/>
              <a:t>  </a:t>
            </a:r>
            <a:r>
              <a:rPr lang="en-US" b="1">
                <a:solidFill>
                  <a:srgbClr val="000000"/>
                </a:solidFill>
                <a:effectLst/>
              </a:rPr>
              <a:t>We now know that multifactorial treatment approaches are essential for both eating disorders and AD/HD to AD/HDress the complex nature of these conditions and optimize outcomes for those suffering from the dual diagnosis.</a:t>
            </a:r>
          </a:p>
          <a:p>
            <a:pPr>
              <a:buFont typeface="Wingdings" pitchFamily="2" charset="2"/>
              <a:buNone/>
            </a:pPr>
            <a:endParaRPr lang="en-US" b="1">
              <a:solidFill>
                <a:srgbClr val="000000"/>
              </a:solidFill>
              <a:effectLst/>
            </a:endParaRPr>
          </a:p>
          <a:p>
            <a:pPr>
              <a:buFont typeface="Wingdings" pitchFamily="2" charset="2"/>
              <a:buNone/>
            </a:pPr>
            <a:r>
              <a:rPr lang="en-US" b="1">
                <a:solidFill>
                  <a:srgbClr val="000000"/>
                </a:solidFill>
                <a:effectLst/>
              </a:rPr>
              <a:t>  The potential role of AD/HD treatment in the management of bulimia has only recently been described.  </a:t>
            </a:r>
          </a:p>
          <a:p>
            <a:pPr>
              <a:buFont typeface="Wingdings" pitchFamily="2" charset="2"/>
              <a:buNone/>
            </a:pPr>
            <a:endParaRPr lang="en-US" b="1">
              <a:solidFill>
                <a:srgbClr val="000000"/>
              </a:solidFill>
              <a:effectLst/>
            </a:endParaRPr>
          </a:p>
          <a:p>
            <a:pPr>
              <a:buFont typeface="Wingdings" pitchFamily="2" charset="2"/>
              <a:buNone/>
            </a:pPr>
            <a:endParaRPr lang="en-US"/>
          </a:p>
          <a:p>
            <a:endParaRPr lang="en-US"/>
          </a:p>
          <a:p>
            <a:pPr>
              <a:buFont typeface="Wingdings" pitchFamily="2" charset="2"/>
              <a:buNone/>
            </a:pPr>
            <a:endParaRPr lang="en-US"/>
          </a:p>
        </p:txBody>
      </p:sp>
      <p:sp>
        <p:nvSpPr>
          <p:cNvPr id="323588" name="Text Box 4"/>
          <p:cNvSpPr txBox="1">
            <a:spLocks noChangeArrowheads="1"/>
          </p:cNvSpPr>
          <p:nvPr/>
        </p:nvSpPr>
        <p:spPr bwMode="auto">
          <a:xfrm>
            <a:off x="914400" y="6172200"/>
            <a:ext cx="5029200" cy="36671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457200" y="533400"/>
            <a:ext cx="8229600" cy="1371600"/>
          </a:xfrm>
        </p:spPr>
        <p:txBody>
          <a:bodyPr/>
          <a:lstStyle/>
          <a:p>
            <a:r>
              <a:rPr lang="en-US" sz="3200" i="1">
                <a:solidFill>
                  <a:schemeClr val="hlink"/>
                </a:solidFill>
                <a:effectLst/>
              </a:rPr>
              <a:t>Why would you use AD/HD treatments to manage eating disorders?</a:t>
            </a:r>
            <a:r>
              <a:rPr lang="en-US" sz="3200">
                <a:solidFill>
                  <a:schemeClr val="hlink"/>
                </a:solidFill>
                <a:effectLst/>
              </a:rPr>
              <a:t/>
            </a:r>
            <a:br>
              <a:rPr lang="en-US" sz="3200">
                <a:solidFill>
                  <a:schemeClr val="hlink"/>
                </a:solidFill>
                <a:effectLst/>
              </a:rPr>
            </a:br>
            <a:endParaRPr lang="en-US" sz="3200">
              <a:solidFill>
                <a:schemeClr val="hlink"/>
              </a:solidFill>
              <a:effectLst/>
            </a:endParaRPr>
          </a:p>
        </p:txBody>
      </p:sp>
      <p:sp>
        <p:nvSpPr>
          <p:cNvPr id="325635" name="Rectangle 3"/>
          <p:cNvSpPr>
            <a:spLocks noGrp="1" noChangeArrowheads="1"/>
          </p:cNvSpPr>
          <p:nvPr>
            <p:ph type="body" idx="1"/>
          </p:nvPr>
        </p:nvSpPr>
        <p:spPr>
          <a:xfrm>
            <a:off x="533400" y="1752600"/>
            <a:ext cx="8229600" cy="4495800"/>
          </a:xfrm>
        </p:spPr>
        <p:txBody>
          <a:bodyPr/>
          <a:lstStyle/>
          <a:p>
            <a:pPr>
              <a:buFont typeface="Wingdings" pitchFamily="2" charset="2"/>
              <a:buNone/>
            </a:pPr>
            <a:r>
              <a:rPr lang="en-US" b="1">
                <a:solidFill>
                  <a:srgbClr val="000000"/>
                </a:solidFill>
                <a:effectLst/>
              </a:rPr>
              <a:t>The rationale for using AD/HD treatment is two-fold</a:t>
            </a:r>
          </a:p>
          <a:p>
            <a:r>
              <a:rPr lang="en-US" b="1">
                <a:solidFill>
                  <a:srgbClr val="000000"/>
                </a:solidFill>
                <a:effectLst/>
              </a:rPr>
              <a:t>First, the symptom of binge eating may result from impulsivity, and therefore decreasing impulsivity in bulimia through the use of AD/HD medication could potentially decrease binge eating and purging.  </a:t>
            </a:r>
          </a:p>
        </p:txBody>
      </p:sp>
      <p:sp>
        <p:nvSpPr>
          <p:cNvPr id="325636" name="Text Box 4"/>
          <p:cNvSpPr txBox="1">
            <a:spLocks noChangeArrowheads="1"/>
          </p:cNvSpPr>
          <p:nvPr/>
        </p:nvSpPr>
        <p:spPr bwMode="auto">
          <a:xfrm>
            <a:off x="914400" y="6172200"/>
            <a:ext cx="46482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p:txBody>
          <a:bodyPr/>
          <a:lstStyle/>
          <a:p>
            <a:endParaRPr lang="en-US"/>
          </a:p>
        </p:txBody>
      </p:sp>
      <p:sp>
        <p:nvSpPr>
          <p:cNvPr id="327683" name="Rectangle 3"/>
          <p:cNvSpPr>
            <a:spLocks noGrp="1" noChangeArrowheads="1"/>
          </p:cNvSpPr>
          <p:nvPr>
            <p:ph type="body" idx="1"/>
          </p:nvPr>
        </p:nvSpPr>
        <p:spPr/>
        <p:txBody>
          <a:bodyPr/>
          <a:lstStyle/>
          <a:p>
            <a:r>
              <a:rPr lang="en-US" b="1">
                <a:solidFill>
                  <a:srgbClr val="000000"/>
                </a:solidFill>
                <a:effectLst/>
              </a:rPr>
              <a:t>Secondly, appetite suppression is often observed with the use of stimulants and can result in a decrease in the desire to binge eat.  The appetite suppressing effects of stimulants in individuals with bulimia commonly helps to control binge eating impulses without affecting normal appetite. </a:t>
            </a:r>
          </a:p>
          <a:p>
            <a:pPr>
              <a:buFont typeface="Wingdings" pitchFamily="2" charset="2"/>
              <a:buNone/>
            </a:pPr>
            <a:endParaRPr lang="en-US" b="1">
              <a:solidFill>
                <a:srgbClr val="000000"/>
              </a:solidFill>
              <a:effectLst/>
            </a:endParaRPr>
          </a:p>
        </p:txBody>
      </p:sp>
      <p:sp>
        <p:nvSpPr>
          <p:cNvPr id="327684" name="Text Box 4"/>
          <p:cNvSpPr txBox="1">
            <a:spLocks noChangeArrowheads="1"/>
          </p:cNvSpPr>
          <p:nvPr/>
        </p:nvSpPr>
        <p:spPr bwMode="auto">
          <a:xfrm>
            <a:off x="990600" y="6248400"/>
            <a:ext cx="44958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a:xfrm>
            <a:off x="457200" y="685800"/>
            <a:ext cx="8229600" cy="1371600"/>
          </a:xfrm>
        </p:spPr>
        <p:txBody>
          <a:bodyPr/>
          <a:lstStyle/>
          <a:p>
            <a:r>
              <a:rPr lang="en-US" sz="3600" i="1">
                <a:solidFill>
                  <a:schemeClr val="hlink"/>
                </a:solidFill>
                <a:effectLst/>
              </a:rPr>
              <a:t>How does treating AD/HD symptoms help an eating disorder?</a:t>
            </a:r>
            <a:r>
              <a:rPr lang="en-US" sz="3600">
                <a:solidFill>
                  <a:schemeClr val="hlink"/>
                </a:solidFill>
                <a:effectLst/>
              </a:rPr>
              <a:t/>
            </a:r>
            <a:br>
              <a:rPr lang="en-US" sz="3600">
                <a:solidFill>
                  <a:schemeClr val="hlink"/>
                </a:solidFill>
                <a:effectLst/>
              </a:rPr>
            </a:br>
            <a:endParaRPr lang="en-US" sz="3600">
              <a:solidFill>
                <a:schemeClr val="hlink"/>
              </a:solidFill>
              <a:effectLst/>
            </a:endParaRPr>
          </a:p>
        </p:txBody>
      </p:sp>
      <p:sp>
        <p:nvSpPr>
          <p:cNvPr id="329731" name="Rectangle 3"/>
          <p:cNvSpPr>
            <a:spLocks noGrp="1" noChangeArrowheads="1"/>
          </p:cNvSpPr>
          <p:nvPr>
            <p:ph type="body" idx="1"/>
          </p:nvPr>
        </p:nvSpPr>
        <p:spPr>
          <a:xfrm>
            <a:off x="762000" y="1600200"/>
            <a:ext cx="7696200" cy="4530725"/>
          </a:xfrm>
        </p:spPr>
        <p:txBody>
          <a:bodyPr/>
          <a:lstStyle/>
          <a:p>
            <a:pPr>
              <a:buFont typeface="Wingdings" pitchFamily="2" charset="2"/>
              <a:buNone/>
            </a:pPr>
            <a:endParaRPr lang="en-US" b="1"/>
          </a:p>
          <a:p>
            <a:pPr>
              <a:buFont typeface="Wingdings" pitchFamily="2" charset="2"/>
              <a:buNone/>
            </a:pPr>
            <a:r>
              <a:rPr lang="en-US" b="1">
                <a:solidFill>
                  <a:srgbClr val="000000"/>
                </a:solidFill>
                <a:effectLst/>
              </a:rPr>
              <a:t>Treating AD/HD symptoms can help by</a:t>
            </a:r>
          </a:p>
          <a:p>
            <a:r>
              <a:rPr lang="en-US" b="1">
                <a:solidFill>
                  <a:srgbClr val="000000"/>
                </a:solidFill>
                <a:effectLst/>
              </a:rPr>
              <a:t>Decreasing impulsivity</a:t>
            </a:r>
          </a:p>
          <a:p>
            <a:r>
              <a:rPr lang="en-US" b="1">
                <a:solidFill>
                  <a:srgbClr val="000000"/>
                </a:solidFill>
                <a:effectLst/>
              </a:rPr>
              <a:t>Decreasing distractibility</a:t>
            </a:r>
          </a:p>
          <a:p>
            <a:r>
              <a:rPr lang="en-US" b="1">
                <a:solidFill>
                  <a:srgbClr val="000000"/>
                </a:solidFill>
                <a:effectLst/>
              </a:rPr>
              <a:t>Increasing attention span</a:t>
            </a:r>
          </a:p>
        </p:txBody>
      </p:sp>
      <p:sp>
        <p:nvSpPr>
          <p:cNvPr id="329732" name="Text Box 4"/>
          <p:cNvSpPr txBox="1">
            <a:spLocks noChangeArrowheads="1"/>
          </p:cNvSpPr>
          <p:nvPr/>
        </p:nvSpPr>
        <p:spPr bwMode="auto">
          <a:xfrm>
            <a:off x="838200" y="6172200"/>
            <a:ext cx="48768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endParaRPr lang="en-US"/>
          </a:p>
        </p:txBody>
      </p:sp>
      <p:sp>
        <p:nvSpPr>
          <p:cNvPr id="331779" name="Rectangle 3"/>
          <p:cNvSpPr>
            <a:spLocks noGrp="1" noChangeArrowheads="1"/>
          </p:cNvSpPr>
          <p:nvPr>
            <p:ph type="body" idx="1"/>
          </p:nvPr>
        </p:nvSpPr>
        <p:spPr>
          <a:xfrm>
            <a:off x="457200" y="1371600"/>
            <a:ext cx="8229600" cy="4114800"/>
          </a:xfrm>
        </p:spPr>
        <p:txBody>
          <a:bodyPr/>
          <a:lstStyle/>
          <a:p>
            <a:r>
              <a:rPr lang="en-US" b="1">
                <a:solidFill>
                  <a:srgbClr val="000000"/>
                </a:solidFill>
                <a:effectLst/>
              </a:rPr>
              <a:t>Decreasing impulsivity can: </a:t>
            </a:r>
          </a:p>
          <a:p>
            <a:pPr lvl="1"/>
            <a:r>
              <a:rPr lang="en-US" b="1">
                <a:solidFill>
                  <a:srgbClr val="000000"/>
                </a:solidFill>
                <a:effectLst/>
              </a:rPr>
              <a:t>Decrease binge eating</a:t>
            </a:r>
          </a:p>
          <a:p>
            <a:pPr lvl="1"/>
            <a:r>
              <a:rPr lang="en-US" b="1">
                <a:solidFill>
                  <a:srgbClr val="000000"/>
                </a:solidFill>
                <a:effectLst/>
              </a:rPr>
              <a:t>Improve food choices</a:t>
            </a:r>
          </a:p>
          <a:p>
            <a:pPr lvl="1"/>
            <a:r>
              <a:rPr lang="en-US" b="1">
                <a:solidFill>
                  <a:srgbClr val="000000"/>
                </a:solidFill>
                <a:effectLst/>
              </a:rPr>
              <a:t>Decrease use of food as a reward</a:t>
            </a:r>
          </a:p>
          <a:p>
            <a:pPr lvl="1"/>
            <a:r>
              <a:rPr lang="en-US" b="1">
                <a:solidFill>
                  <a:srgbClr val="000000"/>
                </a:solidFill>
                <a:effectLst/>
              </a:rPr>
              <a:t>Make eating feel safer (more in control)</a:t>
            </a:r>
          </a:p>
          <a:p>
            <a:pPr lvl="1"/>
            <a:r>
              <a:rPr lang="en-US" b="1">
                <a:solidFill>
                  <a:srgbClr val="000000"/>
                </a:solidFill>
                <a:effectLst/>
              </a:rPr>
              <a:t>Decrease “self-medication” with food </a:t>
            </a:r>
          </a:p>
          <a:p>
            <a:endParaRPr lang="en-US" b="1">
              <a:solidFill>
                <a:srgbClr val="000000"/>
              </a:solidFill>
              <a:effectLst/>
            </a:endParaRPr>
          </a:p>
        </p:txBody>
      </p:sp>
      <p:sp>
        <p:nvSpPr>
          <p:cNvPr id="331780" name="Text Box 4"/>
          <p:cNvSpPr txBox="1">
            <a:spLocks noChangeArrowheads="1"/>
          </p:cNvSpPr>
          <p:nvPr/>
        </p:nvSpPr>
        <p:spPr bwMode="auto">
          <a:xfrm>
            <a:off x="1143000" y="5410200"/>
            <a:ext cx="52578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p:txBody>
          <a:bodyPr/>
          <a:lstStyle/>
          <a:p>
            <a:endParaRPr lang="en-US"/>
          </a:p>
        </p:txBody>
      </p:sp>
      <p:sp>
        <p:nvSpPr>
          <p:cNvPr id="333827" name="Rectangle 3"/>
          <p:cNvSpPr>
            <a:spLocks noGrp="1" noChangeArrowheads="1"/>
          </p:cNvSpPr>
          <p:nvPr>
            <p:ph type="body" idx="1"/>
          </p:nvPr>
        </p:nvSpPr>
        <p:spPr>
          <a:xfrm>
            <a:off x="457200" y="1371600"/>
            <a:ext cx="8229600" cy="4114800"/>
          </a:xfrm>
        </p:spPr>
        <p:txBody>
          <a:bodyPr/>
          <a:lstStyle/>
          <a:p>
            <a:pPr>
              <a:lnSpc>
                <a:spcPct val="90000"/>
              </a:lnSpc>
            </a:pPr>
            <a:r>
              <a:rPr lang="en-US" b="1">
                <a:solidFill>
                  <a:srgbClr val="000000"/>
                </a:solidFill>
                <a:effectLst/>
              </a:rPr>
              <a:t>Decreasing distractibility can:</a:t>
            </a:r>
          </a:p>
          <a:p>
            <a:pPr lvl="1">
              <a:lnSpc>
                <a:spcPct val="90000"/>
              </a:lnSpc>
            </a:pPr>
            <a:r>
              <a:rPr lang="en-US" b="1">
                <a:solidFill>
                  <a:srgbClr val="000000"/>
                </a:solidFill>
                <a:effectLst/>
              </a:rPr>
              <a:t>Increase ability to follow a meal plan</a:t>
            </a:r>
          </a:p>
          <a:p>
            <a:pPr lvl="1">
              <a:lnSpc>
                <a:spcPct val="90000"/>
              </a:lnSpc>
            </a:pPr>
            <a:r>
              <a:rPr lang="en-US" b="1">
                <a:solidFill>
                  <a:srgbClr val="000000"/>
                </a:solidFill>
                <a:effectLst/>
              </a:rPr>
              <a:t>Increase ability to accurately report food intake and estimate portion size</a:t>
            </a:r>
          </a:p>
          <a:p>
            <a:pPr lvl="1">
              <a:lnSpc>
                <a:spcPct val="90000"/>
              </a:lnSpc>
            </a:pPr>
            <a:r>
              <a:rPr lang="en-US" b="1">
                <a:solidFill>
                  <a:srgbClr val="000000"/>
                </a:solidFill>
                <a:effectLst/>
              </a:rPr>
              <a:t>Decrease internal “running conversation” regarding food and weight</a:t>
            </a:r>
          </a:p>
          <a:p>
            <a:pPr lvl="1">
              <a:lnSpc>
                <a:spcPct val="90000"/>
              </a:lnSpc>
            </a:pPr>
            <a:r>
              <a:rPr lang="en-US" b="1">
                <a:solidFill>
                  <a:srgbClr val="000000"/>
                </a:solidFill>
                <a:effectLst/>
              </a:rPr>
              <a:t>Decrease stimulation seeking through food</a:t>
            </a:r>
          </a:p>
          <a:p>
            <a:pPr lvl="1">
              <a:lnSpc>
                <a:spcPct val="90000"/>
              </a:lnSpc>
            </a:pPr>
            <a:r>
              <a:rPr lang="en-US" b="1">
                <a:solidFill>
                  <a:srgbClr val="000000"/>
                </a:solidFill>
                <a:effectLst/>
              </a:rPr>
              <a:t>Improve ability to establish life goals and stay on track  </a:t>
            </a:r>
          </a:p>
          <a:p>
            <a:pPr>
              <a:lnSpc>
                <a:spcPct val="90000"/>
              </a:lnSpc>
              <a:buFont typeface="Wingdings" pitchFamily="2" charset="2"/>
              <a:buNone/>
            </a:pPr>
            <a:endParaRPr lang="en-US" b="1">
              <a:solidFill>
                <a:srgbClr val="000000"/>
              </a:solidFill>
              <a:effectLst/>
            </a:endParaRPr>
          </a:p>
        </p:txBody>
      </p:sp>
      <p:sp>
        <p:nvSpPr>
          <p:cNvPr id="333828" name="Text Box 4"/>
          <p:cNvSpPr txBox="1">
            <a:spLocks noChangeArrowheads="1"/>
          </p:cNvSpPr>
          <p:nvPr/>
        </p:nvSpPr>
        <p:spPr bwMode="auto">
          <a:xfrm>
            <a:off x="1143000" y="5943600"/>
            <a:ext cx="51054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p:txBody>
          <a:bodyPr/>
          <a:lstStyle/>
          <a:p>
            <a:endParaRPr lang="en-US"/>
          </a:p>
        </p:txBody>
      </p:sp>
      <p:sp>
        <p:nvSpPr>
          <p:cNvPr id="335875" name="Rectangle 3"/>
          <p:cNvSpPr>
            <a:spLocks noGrp="1" noChangeArrowheads="1"/>
          </p:cNvSpPr>
          <p:nvPr>
            <p:ph type="body" idx="1"/>
          </p:nvPr>
        </p:nvSpPr>
        <p:spPr>
          <a:xfrm>
            <a:off x="457200" y="762000"/>
            <a:ext cx="8229600" cy="5562600"/>
          </a:xfrm>
        </p:spPr>
        <p:txBody>
          <a:bodyPr/>
          <a:lstStyle/>
          <a:p>
            <a:r>
              <a:rPr lang="en-US" b="1">
                <a:solidFill>
                  <a:srgbClr val="000000"/>
                </a:solidFill>
                <a:effectLst/>
              </a:rPr>
              <a:t>Improving attention can:</a:t>
            </a:r>
          </a:p>
          <a:p>
            <a:pPr lvl="1"/>
            <a:r>
              <a:rPr lang="en-US" b="1">
                <a:solidFill>
                  <a:srgbClr val="000000"/>
                </a:solidFill>
                <a:effectLst/>
              </a:rPr>
              <a:t>Improve awareness of internal cues including hunger/satiety, moods, tiredness</a:t>
            </a:r>
          </a:p>
          <a:p>
            <a:pPr lvl="1"/>
            <a:r>
              <a:rPr lang="en-US" b="1">
                <a:solidFill>
                  <a:srgbClr val="000000"/>
                </a:solidFill>
                <a:effectLst/>
              </a:rPr>
              <a:t>Encourage more structured eating to prevent hypoglycemia (low blood sugar) and excess hunger</a:t>
            </a:r>
          </a:p>
          <a:p>
            <a:pPr lvl="1"/>
            <a:r>
              <a:rPr lang="en-US" b="1">
                <a:solidFill>
                  <a:srgbClr val="000000"/>
                </a:solidFill>
                <a:effectLst/>
              </a:rPr>
              <a:t>Improve focus in academic/work areas and therefore increase self-confidence</a:t>
            </a:r>
          </a:p>
          <a:p>
            <a:pPr lvl="1"/>
            <a:r>
              <a:rPr lang="en-US" b="1">
                <a:solidFill>
                  <a:srgbClr val="000000"/>
                </a:solidFill>
                <a:effectLst/>
              </a:rPr>
              <a:t>Improve ability to focus on other interests and therefore decrease time and attention spent focusing on one’s eating disorder.</a:t>
            </a:r>
          </a:p>
          <a:p>
            <a:pPr>
              <a:buFont typeface="Wingdings" pitchFamily="2" charset="2"/>
              <a:buNone/>
            </a:pPr>
            <a:endParaRPr lang="en-US" b="1">
              <a:solidFill>
                <a:srgbClr val="000000"/>
              </a:solidFill>
              <a:effectLst/>
            </a:endParaRPr>
          </a:p>
        </p:txBody>
      </p:sp>
      <p:sp>
        <p:nvSpPr>
          <p:cNvPr id="335876" name="Text Box 4"/>
          <p:cNvSpPr txBox="1">
            <a:spLocks noChangeArrowheads="1"/>
          </p:cNvSpPr>
          <p:nvPr/>
        </p:nvSpPr>
        <p:spPr bwMode="auto">
          <a:xfrm>
            <a:off x="1219200" y="6248400"/>
            <a:ext cx="5029200" cy="779463"/>
          </a:xfrm>
          <a:prstGeom prst="rect">
            <a:avLst/>
          </a:prstGeom>
          <a:noFill/>
          <a:ln w="9525">
            <a:noFill/>
            <a:miter lim="800000"/>
            <a:headEnd/>
            <a:tailEnd/>
          </a:ln>
          <a:effectLst/>
        </p:spPr>
        <p:txBody>
          <a:bodyPr>
            <a:spAutoFit/>
          </a:bodyPr>
          <a:lstStyle/>
          <a:p>
            <a:pPr>
              <a:spcBef>
                <a:spcPct val="50000"/>
              </a:spcBef>
            </a:pPr>
            <a:r>
              <a:rPr lang="en-US">
                <a:latin typeface="Tahoma" pitchFamily="34" charset="0"/>
              </a:rPr>
              <a:t>From Dukarm, Pieces of a Puzzle, 2006</a:t>
            </a: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a:xfrm>
            <a:off x="381000" y="1828800"/>
            <a:ext cx="8229600" cy="1371600"/>
          </a:xfrm>
        </p:spPr>
        <p:txBody>
          <a:bodyPr/>
          <a:lstStyle/>
          <a:p>
            <a:r>
              <a:rPr lang="en-US" i="1">
                <a:solidFill>
                  <a:schemeClr val="hlink"/>
                </a:solidFill>
                <a:effectLst/>
              </a:rPr>
              <a:t>How to eliminate </a:t>
            </a:r>
            <a:br>
              <a:rPr lang="en-US" i="1">
                <a:solidFill>
                  <a:schemeClr val="hlink"/>
                </a:solidFill>
                <a:effectLst/>
              </a:rPr>
            </a:br>
            <a:r>
              <a:rPr lang="en-US" i="1">
                <a:solidFill>
                  <a:schemeClr val="hlink"/>
                </a:solidFill>
                <a:effectLst/>
              </a:rPr>
              <a:t>“self- medication” </a:t>
            </a:r>
            <a:br>
              <a:rPr lang="en-US" i="1">
                <a:solidFill>
                  <a:schemeClr val="hlink"/>
                </a:solidFill>
                <a:effectLst/>
              </a:rPr>
            </a:br>
            <a:r>
              <a:rPr lang="en-US" i="1">
                <a:solidFill>
                  <a:schemeClr val="hlink"/>
                </a:solidFill>
                <a:effectLst/>
              </a:rPr>
              <a:t>with food</a:t>
            </a:r>
            <a:br>
              <a:rPr lang="en-US" i="1">
                <a:solidFill>
                  <a:schemeClr val="hlink"/>
                </a:solidFill>
                <a:effectLst/>
              </a:rPr>
            </a:br>
            <a:endParaRPr lang="en-US" i="1">
              <a:solidFill>
                <a:schemeClr val="hlink"/>
              </a:solidFill>
              <a:effectLs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Grp="1" noChangeArrowheads="1"/>
          </p:cNvSpPr>
          <p:nvPr>
            <p:ph type="title"/>
          </p:nvPr>
        </p:nvSpPr>
        <p:spPr/>
        <p:txBody>
          <a:bodyPr/>
          <a:lstStyle/>
          <a:p>
            <a:endParaRPr lang="en-US"/>
          </a:p>
        </p:txBody>
      </p:sp>
      <p:sp>
        <p:nvSpPr>
          <p:cNvPr id="339971" name="Rectangle 3"/>
          <p:cNvSpPr>
            <a:spLocks noGrp="1" noChangeArrowheads="1"/>
          </p:cNvSpPr>
          <p:nvPr>
            <p:ph type="body" idx="1"/>
          </p:nvPr>
        </p:nvSpPr>
        <p:spPr>
          <a:xfrm>
            <a:off x="457200" y="838200"/>
            <a:ext cx="8229600" cy="5257800"/>
          </a:xfrm>
        </p:spPr>
        <p:txBody>
          <a:bodyPr/>
          <a:lstStyle/>
          <a:p>
            <a:pPr>
              <a:lnSpc>
                <a:spcPct val="90000"/>
              </a:lnSpc>
            </a:pPr>
            <a:r>
              <a:rPr lang="en-US" sz="2800" b="1">
                <a:solidFill>
                  <a:schemeClr val="hlink"/>
                </a:solidFill>
                <a:effectLst/>
              </a:rPr>
              <a:t>Use distraction to your advantage</a:t>
            </a:r>
          </a:p>
          <a:p>
            <a:pPr>
              <a:lnSpc>
                <a:spcPct val="90000"/>
              </a:lnSpc>
              <a:buFont typeface="Wingdings" pitchFamily="2" charset="2"/>
              <a:buNone/>
            </a:pPr>
            <a:endParaRPr lang="en-US" sz="2800">
              <a:solidFill>
                <a:schemeClr val="hlink"/>
              </a:solidFill>
              <a:effectLst/>
            </a:endParaRPr>
          </a:p>
          <a:p>
            <a:pPr>
              <a:lnSpc>
                <a:spcPct val="90000"/>
              </a:lnSpc>
              <a:buFont typeface="Wingdings" pitchFamily="2" charset="2"/>
              <a:buNone/>
            </a:pPr>
            <a:r>
              <a:rPr lang="en-US" sz="2400"/>
              <a:t>	</a:t>
            </a:r>
            <a:r>
              <a:rPr lang="en-US" sz="2400" b="1">
                <a:solidFill>
                  <a:srgbClr val="000000"/>
                </a:solidFill>
                <a:effectLst/>
              </a:rPr>
              <a:t>Distraction, or the propensity to pay attention to too many things at the same time, is one of the disadvantages of having AD/HD.  It can pull you away from the tasks at hand and cause frustration.  However, you can use distraction to your advantage.  After eating, many people with coexisting AD/HD and eating disorders tend to overfocus on the food and calories they consumed resulting in anxiety and stress.  Utilize your natural tendency to shift attention by allowing some other topic or activity to catch your attention after meals and move away from the overfocus on food.</a:t>
            </a:r>
          </a:p>
        </p:txBody>
      </p:sp>
      <p:sp>
        <p:nvSpPr>
          <p:cNvPr id="339972" name="Text Box 4"/>
          <p:cNvSpPr txBox="1">
            <a:spLocks noChangeArrowheads="1"/>
          </p:cNvSpPr>
          <p:nvPr/>
        </p:nvSpPr>
        <p:spPr bwMode="auto">
          <a:xfrm>
            <a:off x="1066800" y="6019800"/>
            <a:ext cx="4419600" cy="1054100"/>
          </a:xfrm>
          <a:prstGeom prst="rect">
            <a:avLst/>
          </a:prstGeom>
          <a:noFill/>
          <a:ln w="9525">
            <a:noFill/>
            <a:miter lim="800000"/>
            <a:headEnd/>
            <a:tailEnd/>
          </a:ln>
          <a:effectLst/>
        </p:spPr>
        <p:txBody>
          <a:bodyPr>
            <a:spAutoFit/>
          </a:bodyPr>
          <a:lstStyle/>
          <a:p>
            <a:r>
              <a:rPr lang="en-US">
                <a:latin typeface="Tahoma" pitchFamily="34" charset="0"/>
              </a:rPr>
              <a:t>From Dukarm, Pieces of a Puzzle, 2006</a:t>
            </a:r>
          </a:p>
          <a:p>
            <a:endParaRPr lang="en-US">
              <a:latin typeface="Tahoma" pitchFamily="34" charset="0"/>
            </a:endParaRP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p:txBody>
          <a:bodyPr/>
          <a:lstStyle/>
          <a:p>
            <a:endParaRPr lang="en-US" b="0"/>
          </a:p>
        </p:txBody>
      </p:sp>
      <p:sp>
        <p:nvSpPr>
          <p:cNvPr id="342019" name="Rectangle 3"/>
          <p:cNvSpPr>
            <a:spLocks noGrp="1" noChangeArrowheads="1"/>
          </p:cNvSpPr>
          <p:nvPr>
            <p:ph type="body" idx="1"/>
          </p:nvPr>
        </p:nvSpPr>
        <p:spPr>
          <a:xfrm>
            <a:off x="533400" y="990600"/>
            <a:ext cx="7924800" cy="4800600"/>
          </a:xfrm>
        </p:spPr>
        <p:txBody>
          <a:bodyPr/>
          <a:lstStyle/>
          <a:p>
            <a:pPr>
              <a:lnSpc>
                <a:spcPct val="80000"/>
              </a:lnSpc>
            </a:pPr>
            <a:r>
              <a:rPr lang="en-US" sz="2800" b="1">
                <a:solidFill>
                  <a:schemeClr val="hlink"/>
                </a:solidFill>
                <a:effectLst/>
              </a:rPr>
              <a:t>Get enough stimulation</a:t>
            </a:r>
            <a:endParaRPr lang="en-US" sz="2800">
              <a:solidFill>
                <a:schemeClr val="hlink"/>
              </a:solidFill>
              <a:effectLst/>
            </a:endParaRPr>
          </a:p>
          <a:p>
            <a:pPr>
              <a:lnSpc>
                <a:spcPct val="80000"/>
              </a:lnSpc>
              <a:buFont typeface="Wingdings" pitchFamily="2" charset="2"/>
              <a:buNone/>
            </a:pPr>
            <a:r>
              <a:rPr lang="en-US" sz="2800"/>
              <a:t>	</a:t>
            </a:r>
          </a:p>
          <a:p>
            <a:pPr>
              <a:lnSpc>
                <a:spcPct val="80000"/>
              </a:lnSpc>
              <a:buFont typeface="Wingdings" pitchFamily="2" charset="2"/>
              <a:buNone/>
            </a:pPr>
            <a:r>
              <a:rPr lang="en-US" sz="2800"/>
              <a:t>	</a:t>
            </a:r>
            <a:r>
              <a:rPr lang="en-US" sz="2800" b="1">
                <a:solidFill>
                  <a:srgbClr val="000000"/>
                </a:solidFill>
                <a:effectLst/>
              </a:rPr>
              <a:t>People with AD/HD thrive on stimulation.  Get </a:t>
            </a:r>
            <a:r>
              <a:rPr lang="en-US" sz="2800" b="1" i="1">
                <a:solidFill>
                  <a:srgbClr val="000000"/>
                </a:solidFill>
                <a:effectLst/>
              </a:rPr>
              <a:t>real</a:t>
            </a:r>
            <a:r>
              <a:rPr lang="en-US" sz="2800" b="1">
                <a:solidFill>
                  <a:srgbClr val="000000"/>
                </a:solidFill>
                <a:effectLst/>
              </a:rPr>
              <a:t> stimulation from enjoyable activities and relationships, not </a:t>
            </a:r>
            <a:r>
              <a:rPr lang="en-US" sz="2800" b="1" i="1">
                <a:solidFill>
                  <a:srgbClr val="000000"/>
                </a:solidFill>
                <a:effectLst/>
              </a:rPr>
              <a:t>artificial</a:t>
            </a:r>
            <a:r>
              <a:rPr lang="en-US" sz="2800" b="1">
                <a:solidFill>
                  <a:srgbClr val="000000"/>
                </a:solidFill>
                <a:effectLst/>
              </a:rPr>
              <a:t> stimulation from food.  Notice the times during the day when you are eating out of boredom (“stimulation seeking”) thus putting yourself at risk for binge eating. Arrange your schedule to maximize interesting, stimulating activities at such vulnerable times.  Don’t use food as a stimulant or as a reward.</a:t>
            </a:r>
          </a:p>
        </p:txBody>
      </p:sp>
      <p:sp>
        <p:nvSpPr>
          <p:cNvPr id="342020" name="Text Box 4"/>
          <p:cNvSpPr txBox="1">
            <a:spLocks noChangeArrowheads="1"/>
          </p:cNvSpPr>
          <p:nvPr/>
        </p:nvSpPr>
        <p:spPr bwMode="auto">
          <a:xfrm>
            <a:off x="1219200" y="5791200"/>
            <a:ext cx="4953000" cy="1054100"/>
          </a:xfrm>
          <a:prstGeom prst="rect">
            <a:avLst/>
          </a:prstGeom>
          <a:noFill/>
          <a:ln w="9525">
            <a:noFill/>
            <a:miter lim="800000"/>
            <a:headEnd/>
            <a:tailEnd/>
          </a:ln>
          <a:effectLst/>
        </p:spPr>
        <p:txBody>
          <a:bodyPr>
            <a:spAutoFit/>
          </a:bodyPr>
          <a:lstStyle/>
          <a:p>
            <a:r>
              <a:rPr lang="en-US">
                <a:latin typeface="Tahoma" pitchFamily="34" charset="0"/>
              </a:rPr>
              <a:t>From Dukarm, Pieces of a Puzzle, 2006</a:t>
            </a:r>
          </a:p>
          <a:p>
            <a:endParaRPr lang="en-US">
              <a:latin typeface="Tahoma" pitchFamily="34" charset="0"/>
            </a:endParaRPr>
          </a:p>
          <a:p>
            <a:pPr>
              <a:spcBef>
                <a:spcPct val="50000"/>
              </a:spcBef>
            </a:pPr>
            <a:endParaRPr lang="en-US">
              <a:latin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0" y="457200"/>
            <a:ext cx="8915400" cy="1143000"/>
          </a:xfrm>
        </p:spPr>
        <p:txBody>
          <a:bodyPr/>
          <a:lstStyle/>
          <a:p>
            <a:r>
              <a:rPr lang="en-US" sz="3700"/>
              <a:t>    </a:t>
            </a:r>
            <a:r>
              <a:rPr lang="en-US" sz="4200">
                <a:solidFill>
                  <a:schemeClr val="hlink"/>
                </a:solidFill>
                <a:effectLst/>
              </a:rPr>
              <a:t>Need to Rethink AD/HD in Females</a:t>
            </a:r>
            <a:r>
              <a:rPr lang="en-US" sz="4000" b="0"/>
              <a:t> </a:t>
            </a:r>
          </a:p>
        </p:txBody>
      </p:sp>
      <p:sp>
        <p:nvSpPr>
          <p:cNvPr id="132099" name="Rectangle 3"/>
          <p:cNvSpPr>
            <a:spLocks noGrp="1" noChangeArrowheads="1"/>
          </p:cNvSpPr>
          <p:nvPr>
            <p:ph type="body" idx="1"/>
          </p:nvPr>
        </p:nvSpPr>
        <p:spPr>
          <a:xfrm>
            <a:off x="304800" y="1600200"/>
            <a:ext cx="8229600" cy="4530725"/>
          </a:xfrm>
        </p:spPr>
        <p:txBody>
          <a:bodyPr/>
          <a:lstStyle/>
          <a:p>
            <a:r>
              <a:rPr lang="en-US" sz="2800" b="1">
                <a:solidFill>
                  <a:srgbClr val="000000"/>
                </a:solidFill>
                <a:effectLst/>
              </a:rPr>
              <a:t>Not as a “behavior disorder”</a:t>
            </a:r>
          </a:p>
          <a:p>
            <a:r>
              <a:rPr lang="en-US" sz="2800" b="1">
                <a:solidFill>
                  <a:srgbClr val="000000"/>
                </a:solidFill>
                <a:effectLst/>
              </a:rPr>
              <a:t>More as a “life management” </a:t>
            </a:r>
          </a:p>
          <a:p>
            <a:pPr>
              <a:buFont typeface="Wingdings" pitchFamily="2" charset="2"/>
              <a:buNone/>
            </a:pPr>
            <a:r>
              <a:rPr lang="en-US" sz="2800" b="1">
                <a:solidFill>
                  <a:srgbClr val="000000"/>
                </a:solidFill>
                <a:effectLst/>
              </a:rPr>
              <a:t>   disorder</a:t>
            </a:r>
          </a:p>
          <a:p>
            <a:r>
              <a:rPr lang="en-US" sz="2800" b="1">
                <a:solidFill>
                  <a:srgbClr val="000000"/>
                </a:solidFill>
                <a:effectLst/>
              </a:rPr>
              <a:t>In males, much of focus is on </a:t>
            </a:r>
          </a:p>
          <a:p>
            <a:pPr>
              <a:buFont typeface="Wingdings" pitchFamily="2" charset="2"/>
              <a:buNone/>
            </a:pPr>
            <a:r>
              <a:rPr lang="en-US" sz="2800" b="1">
                <a:solidFill>
                  <a:srgbClr val="000000"/>
                </a:solidFill>
                <a:effectLst/>
              </a:rPr>
              <a:t>    how they affect OTHERS</a:t>
            </a:r>
          </a:p>
          <a:p>
            <a:pPr>
              <a:buFont typeface="Wingdings" pitchFamily="2" charset="2"/>
              <a:buNone/>
            </a:pPr>
            <a:endParaRPr lang="en-US" sz="2800" b="1">
              <a:solidFill>
                <a:srgbClr val="000000"/>
              </a:solidFill>
              <a:effectLst/>
            </a:endParaRPr>
          </a:p>
          <a:p>
            <a:pPr>
              <a:buFont typeface="Wingdings" pitchFamily="2" charset="2"/>
              <a:buNone/>
            </a:pPr>
            <a:r>
              <a:rPr lang="en-US" sz="2800" b="1">
                <a:solidFill>
                  <a:srgbClr val="000000"/>
                </a:solidFill>
                <a:effectLst/>
              </a:rPr>
              <a:t>In females, we need to focus  </a:t>
            </a:r>
          </a:p>
          <a:p>
            <a:pPr>
              <a:buFont typeface="Wingdings" pitchFamily="2" charset="2"/>
              <a:buNone/>
            </a:pPr>
            <a:r>
              <a:rPr lang="en-US" sz="2800" b="1">
                <a:solidFill>
                  <a:srgbClr val="000000"/>
                </a:solidFill>
                <a:effectLst/>
              </a:rPr>
              <a:t>     on how SHE is affected</a:t>
            </a:r>
          </a:p>
        </p:txBody>
      </p:sp>
      <p:sp>
        <p:nvSpPr>
          <p:cNvPr id="132100" name="Text Box 4"/>
          <p:cNvSpPr txBox="1">
            <a:spLocks noChangeArrowheads="1"/>
          </p:cNvSpPr>
          <p:nvPr/>
        </p:nvSpPr>
        <p:spPr bwMode="auto">
          <a:xfrm>
            <a:off x="6248400" y="5105400"/>
            <a:ext cx="2133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132101" name="Picture 5" descr="pensive girl"/>
          <p:cNvPicPr>
            <a:picLocks noChangeAspect="1" noChangeArrowheads="1"/>
          </p:cNvPicPr>
          <p:nvPr/>
        </p:nvPicPr>
        <p:blipFill>
          <a:blip r:embed="rId3"/>
          <a:srcRect/>
          <a:stretch>
            <a:fillRect/>
          </a:stretch>
        </p:blipFill>
        <p:spPr bwMode="auto">
          <a:xfrm>
            <a:off x="5867400" y="1600200"/>
            <a:ext cx="2951163" cy="44958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132101"/>
                                        </p:tgtEl>
                                        <p:attrNameLst>
                                          <p:attrName>style.visibility</p:attrName>
                                        </p:attrNameLst>
                                      </p:cBhvr>
                                      <p:to>
                                        <p:strVal val="visible"/>
                                      </p:to>
                                    </p:set>
                                    <p:anim calcmode="lin" valueType="num">
                                      <p:cBhvr>
                                        <p:cTn id="7" dur="1000" fill="hold"/>
                                        <p:tgtEl>
                                          <p:spTgt spid="132101"/>
                                        </p:tgtEl>
                                        <p:attrNameLst>
                                          <p:attrName>ppt_w</p:attrName>
                                        </p:attrNameLst>
                                      </p:cBhvr>
                                      <p:tavLst>
                                        <p:tav tm="0">
                                          <p:val>
                                            <p:strVal val="#ppt_w*0.70"/>
                                          </p:val>
                                        </p:tav>
                                        <p:tav tm="100000">
                                          <p:val>
                                            <p:strVal val="#ppt_w"/>
                                          </p:val>
                                        </p:tav>
                                      </p:tavLst>
                                    </p:anim>
                                    <p:anim calcmode="lin" valueType="num">
                                      <p:cBhvr>
                                        <p:cTn id="8" dur="1000" fill="hold"/>
                                        <p:tgtEl>
                                          <p:spTgt spid="132101"/>
                                        </p:tgtEl>
                                        <p:attrNameLst>
                                          <p:attrName>ppt_h</p:attrName>
                                        </p:attrNameLst>
                                      </p:cBhvr>
                                      <p:tavLst>
                                        <p:tav tm="0">
                                          <p:val>
                                            <p:strVal val="#ppt_h"/>
                                          </p:val>
                                        </p:tav>
                                        <p:tav tm="100000">
                                          <p:val>
                                            <p:strVal val="#ppt_h"/>
                                          </p:val>
                                        </p:tav>
                                      </p:tavLst>
                                    </p:anim>
                                    <p:animEffect transition="in" filter="fade">
                                      <p:cBhvr>
                                        <p:cTn id="9" dur="1000"/>
                                        <p:tgtEl>
                                          <p:spTgt spid="132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p:txBody>
          <a:bodyPr/>
          <a:lstStyle/>
          <a:p>
            <a:r>
              <a:rPr lang="en-US">
                <a:solidFill>
                  <a:schemeClr val="hlink"/>
                </a:solidFill>
                <a:effectLst/>
              </a:rPr>
              <a:t>Brief Discussion</a:t>
            </a:r>
          </a:p>
        </p:txBody>
      </p:sp>
      <p:sp>
        <p:nvSpPr>
          <p:cNvPr id="344067" name="Rectangle 3"/>
          <p:cNvSpPr>
            <a:spLocks noGrp="1" noChangeArrowheads="1"/>
          </p:cNvSpPr>
          <p:nvPr>
            <p:ph type="body" idx="1"/>
          </p:nvPr>
        </p:nvSpPr>
        <p:spPr/>
        <p:txBody>
          <a:bodyPr/>
          <a:lstStyle/>
          <a:p>
            <a:r>
              <a:rPr lang="en-US" b="1">
                <a:solidFill>
                  <a:srgbClr val="000000"/>
                </a:solidFill>
                <a:effectLst/>
              </a:rPr>
              <a:t>Sleep Disorders</a:t>
            </a:r>
          </a:p>
          <a:p>
            <a:r>
              <a:rPr lang="en-US" b="1">
                <a:solidFill>
                  <a:srgbClr val="000000"/>
                </a:solidFill>
                <a:effectLst/>
              </a:rPr>
              <a:t>Marital and Sexuality Issues</a:t>
            </a:r>
          </a:p>
          <a:p>
            <a:r>
              <a:rPr lang="en-US" b="1">
                <a:solidFill>
                  <a:srgbClr val="000000"/>
                </a:solidFill>
                <a:effectLst/>
              </a:rPr>
              <a:t>Parenting Issues</a:t>
            </a:r>
          </a:p>
          <a:p>
            <a:endParaRPr lang="en-US">
              <a:effectLst/>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lstStyle/>
          <a:p>
            <a:endParaRPr lang="en-US"/>
          </a:p>
        </p:txBody>
      </p:sp>
      <p:sp>
        <p:nvSpPr>
          <p:cNvPr id="346115" name="Rectangle 3"/>
          <p:cNvSpPr>
            <a:spLocks noGrp="1" noChangeArrowheads="1"/>
          </p:cNvSpPr>
          <p:nvPr>
            <p:ph type="body" idx="1"/>
          </p:nvPr>
        </p:nvSpPr>
        <p:spPr/>
        <p:txBody>
          <a:bodyPr/>
          <a:lstStyle/>
          <a:p>
            <a:pPr algn="ctr">
              <a:buFont typeface="Wingdings" pitchFamily="2" charset="2"/>
              <a:buNone/>
            </a:pPr>
            <a:r>
              <a:rPr lang="en-US" sz="3600" b="1" i="1">
                <a:solidFill>
                  <a:schemeClr val="hlink"/>
                </a:solidFill>
                <a:effectLst/>
              </a:rPr>
              <a:t>Break</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en-US" sz="4000">
                <a:solidFill>
                  <a:schemeClr val="hlink"/>
                </a:solidFill>
                <a:effectLst/>
              </a:rPr>
              <a:t>Presenting Complaints for Women</a:t>
            </a:r>
          </a:p>
        </p:txBody>
      </p:sp>
      <p:sp>
        <p:nvSpPr>
          <p:cNvPr id="153603" name="Rectangle 3"/>
          <p:cNvSpPr>
            <a:spLocks noGrp="1" noChangeArrowheads="1"/>
          </p:cNvSpPr>
          <p:nvPr>
            <p:ph type="body" idx="1"/>
          </p:nvPr>
        </p:nvSpPr>
        <p:spPr>
          <a:xfrm>
            <a:off x="457200" y="1676400"/>
            <a:ext cx="8229600" cy="4530725"/>
          </a:xfrm>
        </p:spPr>
        <p:txBody>
          <a:bodyPr/>
          <a:lstStyle/>
          <a:p>
            <a:r>
              <a:rPr lang="en-US" sz="2800" b="1">
                <a:solidFill>
                  <a:srgbClr val="000000"/>
                </a:solidFill>
                <a:effectLst/>
              </a:rPr>
              <a:t>Feel overwhelmed</a:t>
            </a:r>
          </a:p>
          <a:p>
            <a:r>
              <a:rPr lang="en-US" sz="2800" b="1">
                <a:solidFill>
                  <a:srgbClr val="000000"/>
                </a:solidFill>
                <a:effectLst/>
              </a:rPr>
              <a:t>Chronically disorganized</a:t>
            </a:r>
          </a:p>
          <a:p>
            <a:r>
              <a:rPr lang="en-US" sz="2800" b="1">
                <a:solidFill>
                  <a:srgbClr val="000000"/>
                </a:solidFill>
                <a:effectLst/>
              </a:rPr>
              <a:t>Chronically late, poor time management</a:t>
            </a:r>
          </a:p>
          <a:p>
            <a:r>
              <a:rPr lang="en-US" sz="2800" b="1">
                <a:solidFill>
                  <a:srgbClr val="000000"/>
                </a:solidFill>
                <a:effectLst/>
              </a:rPr>
              <a:t>Sense of shame, inadequacy - can’t live up to typical societal expectations</a:t>
            </a:r>
          </a:p>
          <a:p>
            <a:r>
              <a:rPr lang="en-US" sz="2800" b="1">
                <a:solidFill>
                  <a:srgbClr val="000000"/>
                </a:solidFill>
                <a:effectLst/>
              </a:rPr>
              <a:t>Meal-planning/preparation and other daily living activities a challenge</a:t>
            </a:r>
          </a:p>
          <a:p>
            <a:r>
              <a:rPr lang="en-US" sz="2800" b="1">
                <a:solidFill>
                  <a:srgbClr val="000000"/>
                </a:solidFill>
                <a:effectLst/>
              </a:rPr>
              <a:t>Problems with friendships</a:t>
            </a:r>
          </a:p>
          <a:p>
            <a:r>
              <a:rPr lang="en-US" sz="2800" b="1">
                <a:solidFill>
                  <a:srgbClr val="000000"/>
                </a:solidFill>
                <a:effectLst/>
              </a:rPr>
              <a:t>Doesn’t know how to “nag” herself</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sz="4000" b="0"/>
              <a:t>     </a:t>
            </a:r>
            <a:r>
              <a:rPr lang="en-US" sz="4000">
                <a:solidFill>
                  <a:schemeClr val="hlink"/>
                </a:solidFill>
                <a:effectLst/>
              </a:rPr>
              <a:t>Overt Chaos vs. Silent Suffering</a:t>
            </a:r>
          </a:p>
        </p:txBody>
      </p:sp>
      <p:sp>
        <p:nvSpPr>
          <p:cNvPr id="154627" name="Rectangle 3"/>
          <p:cNvSpPr>
            <a:spLocks noGrp="1" noChangeArrowheads="1"/>
          </p:cNvSpPr>
          <p:nvPr>
            <p:ph type="body" idx="1"/>
          </p:nvPr>
        </p:nvSpPr>
        <p:spPr>
          <a:xfrm>
            <a:off x="457200" y="1752600"/>
            <a:ext cx="8229600" cy="4530725"/>
          </a:xfrm>
        </p:spPr>
        <p:txBody>
          <a:bodyPr/>
          <a:lstStyle/>
          <a:p>
            <a:r>
              <a:rPr lang="en-US" sz="2800" b="1">
                <a:solidFill>
                  <a:srgbClr val="000000"/>
                </a:solidFill>
                <a:effectLst/>
              </a:rPr>
              <a:t>Some women seek treatment for AD/HD because their lives are out of control</a:t>
            </a:r>
          </a:p>
          <a:p>
            <a:r>
              <a:rPr lang="en-US" sz="2800" b="1">
                <a:solidFill>
                  <a:srgbClr val="000000"/>
                </a:solidFill>
                <a:effectLst/>
              </a:rPr>
              <a:t>Other women are more successful at hiding their AD/HD – struggle valiantly</a:t>
            </a:r>
          </a:p>
          <a:p>
            <a:r>
              <a:rPr lang="en-US" sz="2800" b="1">
                <a:solidFill>
                  <a:srgbClr val="000000"/>
                </a:solidFill>
                <a:effectLst/>
              </a:rPr>
              <a:t>Develop OCD Personality/Perfectionism to cope</a:t>
            </a:r>
          </a:p>
          <a:p>
            <a:r>
              <a:rPr lang="en-US" sz="2800" b="1">
                <a:solidFill>
                  <a:srgbClr val="000000"/>
                </a:solidFill>
                <a:effectLst/>
              </a:rPr>
              <a:t>Anxiety and depression ensue</a:t>
            </a:r>
          </a:p>
          <a:p>
            <a:r>
              <a:rPr lang="en-US" sz="2800" b="1">
                <a:solidFill>
                  <a:srgbClr val="000000"/>
                </a:solidFill>
                <a:effectLst/>
              </a:rPr>
              <a:t>Learned helplessness</a:t>
            </a:r>
          </a:p>
          <a:p>
            <a:endParaRPr lang="en-US" sz="2800" b="1">
              <a:solidFill>
                <a:srgbClr val="000000"/>
              </a:solidFill>
              <a:effectLst/>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solidFill>
                  <a:schemeClr val="hlink"/>
                </a:solidFill>
                <a:effectLst/>
              </a:rPr>
              <a:t>Inattentive Type</a:t>
            </a:r>
          </a:p>
        </p:txBody>
      </p:sp>
      <p:sp>
        <p:nvSpPr>
          <p:cNvPr id="103427" name="Rectangle 3"/>
          <p:cNvSpPr>
            <a:spLocks noGrp="1" noChangeArrowheads="1"/>
          </p:cNvSpPr>
          <p:nvPr>
            <p:ph type="body" idx="1"/>
          </p:nvPr>
        </p:nvSpPr>
        <p:spPr>
          <a:xfrm>
            <a:off x="533400" y="1524000"/>
            <a:ext cx="8229600" cy="4525963"/>
          </a:xfrm>
        </p:spPr>
        <p:txBody>
          <a:bodyPr/>
          <a:lstStyle/>
          <a:p>
            <a:pPr>
              <a:lnSpc>
                <a:spcPct val="90000"/>
              </a:lnSpc>
            </a:pPr>
            <a:r>
              <a:rPr lang="en-US" sz="2800" b="1">
                <a:solidFill>
                  <a:srgbClr val="000000"/>
                </a:solidFill>
                <a:effectLst/>
              </a:rPr>
              <a:t>More passive academically</a:t>
            </a:r>
          </a:p>
          <a:p>
            <a:pPr>
              <a:lnSpc>
                <a:spcPct val="90000"/>
              </a:lnSpc>
            </a:pPr>
            <a:r>
              <a:rPr lang="en-US" sz="2800" b="1">
                <a:solidFill>
                  <a:srgbClr val="000000"/>
                </a:solidFill>
                <a:effectLst/>
              </a:rPr>
              <a:t>Shy, timid, easily overwhelmed</a:t>
            </a:r>
          </a:p>
          <a:p>
            <a:pPr>
              <a:lnSpc>
                <a:spcPct val="90000"/>
              </a:lnSpc>
            </a:pPr>
            <a:r>
              <a:rPr lang="en-US" sz="2800" b="1">
                <a:solidFill>
                  <a:srgbClr val="000000"/>
                </a:solidFill>
                <a:effectLst/>
              </a:rPr>
              <a:t>Tendency to withdraw, </a:t>
            </a:r>
          </a:p>
          <a:p>
            <a:pPr>
              <a:lnSpc>
                <a:spcPct val="90000"/>
              </a:lnSpc>
              <a:buFont typeface="Wingdings" pitchFamily="2" charset="2"/>
              <a:buNone/>
            </a:pPr>
            <a:r>
              <a:rPr lang="en-US" sz="2800" b="1">
                <a:solidFill>
                  <a:srgbClr val="000000"/>
                </a:solidFill>
                <a:effectLst/>
              </a:rPr>
              <a:t>    and not act out</a:t>
            </a:r>
          </a:p>
          <a:p>
            <a:pPr>
              <a:lnSpc>
                <a:spcPct val="90000"/>
              </a:lnSpc>
            </a:pPr>
            <a:r>
              <a:rPr lang="en-US" sz="2800" b="1">
                <a:solidFill>
                  <a:srgbClr val="000000"/>
                </a:solidFill>
                <a:effectLst/>
              </a:rPr>
              <a:t>Expressive language </a:t>
            </a:r>
          </a:p>
          <a:p>
            <a:pPr>
              <a:lnSpc>
                <a:spcPct val="90000"/>
              </a:lnSpc>
              <a:buFont typeface="Wingdings" pitchFamily="2" charset="2"/>
              <a:buNone/>
            </a:pPr>
            <a:r>
              <a:rPr lang="en-US" sz="2800" b="1">
                <a:solidFill>
                  <a:srgbClr val="000000"/>
                </a:solidFill>
                <a:effectLst/>
              </a:rPr>
              <a:t>    difficulties</a:t>
            </a:r>
          </a:p>
          <a:p>
            <a:pPr>
              <a:lnSpc>
                <a:spcPct val="90000"/>
              </a:lnSpc>
            </a:pPr>
            <a:r>
              <a:rPr lang="en-US" sz="2800" b="1">
                <a:solidFill>
                  <a:srgbClr val="000000"/>
                </a:solidFill>
                <a:effectLst/>
              </a:rPr>
              <a:t>Hypoactive, lethargic, </a:t>
            </a:r>
          </a:p>
          <a:p>
            <a:pPr>
              <a:lnSpc>
                <a:spcPct val="90000"/>
              </a:lnSpc>
              <a:buFont typeface="Wingdings" pitchFamily="2" charset="2"/>
              <a:buNone/>
            </a:pPr>
            <a:r>
              <a:rPr lang="en-US" sz="2800" b="1">
                <a:solidFill>
                  <a:srgbClr val="000000"/>
                </a:solidFill>
                <a:effectLst/>
              </a:rPr>
              <a:t>    easily discouraged</a:t>
            </a:r>
          </a:p>
          <a:p>
            <a:pPr>
              <a:lnSpc>
                <a:spcPct val="90000"/>
              </a:lnSpc>
            </a:pPr>
            <a:r>
              <a:rPr lang="en-US" sz="2800" b="1">
                <a:solidFill>
                  <a:srgbClr val="000000"/>
                </a:solidFill>
                <a:effectLst/>
              </a:rPr>
              <a:t>Daydreamers</a:t>
            </a:r>
          </a:p>
        </p:txBody>
      </p:sp>
      <p:sp>
        <p:nvSpPr>
          <p:cNvPr id="103428" name="Text Box 4"/>
          <p:cNvSpPr txBox="1">
            <a:spLocks noChangeArrowheads="1"/>
          </p:cNvSpPr>
          <p:nvPr/>
        </p:nvSpPr>
        <p:spPr bwMode="auto">
          <a:xfrm>
            <a:off x="5638800" y="4953000"/>
            <a:ext cx="22860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103429" name="Text Box 5"/>
          <p:cNvSpPr txBox="1">
            <a:spLocks noChangeArrowheads="1"/>
          </p:cNvSpPr>
          <p:nvPr/>
        </p:nvSpPr>
        <p:spPr bwMode="auto">
          <a:xfrm>
            <a:off x="5029200" y="4724400"/>
            <a:ext cx="3276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103430" name="Picture 6" descr="Shy preschool girl"/>
          <p:cNvPicPr>
            <a:picLocks noChangeAspect="1" noChangeArrowheads="1"/>
          </p:cNvPicPr>
          <p:nvPr/>
        </p:nvPicPr>
        <p:blipFill>
          <a:blip r:embed="rId3"/>
          <a:srcRect/>
          <a:stretch>
            <a:fillRect/>
          </a:stretch>
        </p:blipFill>
        <p:spPr bwMode="auto">
          <a:xfrm>
            <a:off x="4724400" y="2514600"/>
            <a:ext cx="3810000" cy="38100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103430"/>
                                        </p:tgtEl>
                                        <p:attrNameLst>
                                          <p:attrName>style.visibility</p:attrName>
                                        </p:attrNameLst>
                                      </p:cBhvr>
                                      <p:to>
                                        <p:strVal val="visible"/>
                                      </p:to>
                                    </p:set>
                                    <p:anim calcmode="lin" valueType="num">
                                      <p:cBhvr>
                                        <p:cTn id="7" dur="1000" fill="hold"/>
                                        <p:tgtEl>
                                          <p:spTgt spid="103430"/>
                                        </p:tgtEl>
                                        <p:attrNameLst>
                                          <p:attrName>ppt_w</p:attrName>
                                        </p:attrNameLst>
                                      </p:cBhvr>
                                      <p:tavLst>
                                        <p:tav tm="0">
                                          <p:val>
                                            <p:strVal val="#ppt_w*0.70"/>
                                          </p:val>
                                        </p:tav>
                                        <p:tav tm="100000">
                                          <p:val>
                                            <p:strVal val="#ppt_w"/>
                                          </p:val>
                                        </p:tav>
                                      </p:tavLst>
                                    </p:anim>
                                    <p:anim calcmode="lin" valueType="num">
                                      <p:cBhvr>
                                        <p:cTn id="8" dur="1000" fill="hold"/>
                                        <p:tgtEl>
                                          <p:spTgt spid="103430"/>
                                        </p:tgtEl>
                                        <p:attrNameLst>
                                          <p:attrName>ppt_h</p:attrName>
                                        </p:attrNameLst>
                                      </p:cBhvr>
                                      <p:tavLst>
                                        <p:tav tm="0">
                                          <p:val>
                                            <p:strVal val="#ppt_h"/>
                                          </p:val>
                                        </p:tav>
                                        <p:tav tm="100000">
                                          <p:val>
                                            <p:strVal val="#ppt_h"/>
                                          </p:val>
                                        </p:tav>
                                      </p:tavLst>
                                    </p:anim>
                                    <p:animEffect transition="in" filter="fade">
                                      <p:cBhvr>
                                        <p:cTn id="9" dur="1000"/>
                                        <p:tgtEl>
                                          <p:spTgt spid="1034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solidFill>
                  <a:schemeClr val="hlink"/>
                </a:solidFill>
                <a:effectLst/>
              </a:rPr>
              <a:t>Combined Type</a:t>
            </a:r>
          </a:p>
        </p:txBody>
      </p:sp>
      <p:sp>
        <p:nvSpPr>
          <p:cNvPr id="104451" name="Rectangle 3"/>
          <p:cNvSpPr>
            <a:spLocks noGrp="1" noChangeArrowheads="1"/>
          </p:cNvSpPr>
          <p:nvPr>
            <p:ph type="body" idx="1"/>
          </p:nvPr>
        </p:nvSpPr>
        <p:spPr>
          <a:xfrm>
            <a:off x="533400" y="1676400"/>
            <a:ext cx="8229600" cy="4525963"/>
          </a:xfrm>
        </p:spPr>
        <p:txBody>
          <a:bodyPr/>
          <a:lstStyle/>
          <a:p>
            <a:r>
              <a:rPr lang="en-US" b="1">
                <a:solidFill>
                  <a:srgbClr val="000000"/>
                </a:solidFill>
                <a:effectLst/>
              </a:rPr>
              <a:t>Hyper-talkative, hyper-social, </a:t>
            </a:r>
          </a:p>
          <a:p>
            <a:pPr>
              <a:buFont typeface="Wingdings" pitchFamily="2" charset="2"/>
              <a:buNone/>
            </a:pPr>
            <a:r>
              <a:rPr lang="en-US" b="1">
                <a:solidFill>
                  <a:srgbClr val="000000"/>
                </a:solidFill>
                <a:effectLst/>
              </a:rPr>
              <a:t>	hyper-reactive</a:t>
            </a:r>
          </a:p>
          <a:p>
            <a:r>
              <a:rPr lang="en-US" b="1">
                <a:solidFill>
                  <a:srgbClr val="000000"/>
                </a:solidFill>
                <a:effectLst/>
              </a:rPr>
              <a:t>Restless and fidgety</a:t>
            </a:r>
          </a:p>
          <a:p>
            <a:r>
              <a:rPr lang="en-US" b="1">
                <a:solidFill>
                  <a:srgbClr val="000000"/>
                </a:solidFill>
                <a:effectLst/>
              </a:rPr>
              <a:t>Charismatic, bossy, stubborn,</a:t>
            </a:r>
          </a:p>
          <a:p>
            <a:pPr>
              <a:buFont typeface="Wingdings" pitchFamily="2" charset="2"/>
              <a:buNone/>
            </a:pPr>
            <a:r>
              <a:rPr lang="en-US" b="1">
                <a:solidFill>
                  <a:srgbClr val="000000"/>
                </a:solidFill>
                <a:effectLst/>
              </a:rPr>
              <a:t>    “spoiled”</a:t>
            </a:r>
          </a:p>
          <a:p>
            <a:r>
              <a:rPr lang="en-US" b="1">
                <a:solidFill>
                  <a:srgbClr val="000000"/>
                </a:solidFill>
                <a:effectLst/>
              </a:rPr>
              <a:t>Can’t manage daily demands, </a:t>
            </a:r>
          </a:p>
          <a:p>
            <a:pPr>
              <a:buFont typeface="Wingdings" pitchFamily="2" charset="2"/>
              <a:buNone/>
            </a:pPr>
            <a:r>
              <a:rPr lang="en-US" b="1">
                <a:solidFill>
                  <a:srgbClr val="000000"/>
                </a:solidFill>
                <a:effectLst/>
              </a:rPr>
              <a:t>    blames others</a:t>
            </a:r>
          </a:p>
        </p:txBody>
      </p:sp>
      <p:sp>
        <p:nvSpPr>
          <p:cNvPr id="104452" name="Text Box 4"/>
          <p:cNvSpPr txBox="1">
            <a:spLocks noChangeArrowheads="1"/>
          </p:cNvSpPr>
          <p:nvPr/>
        </p:nvSpPr>
        <p:spPr bwMode="auto">
          <a:xfrm>
            <a:off x="4343400" y="4953000"/>
            <a:ext cx="38100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104453" name="Picture 5" descr="dancing girl"/>
          <p:cNvPicPr>
            <a:picLocks noChangeAspect="1" noChangeArrowheads="1"/>
          </p:cNvPicPr>
          <p:nvPr/>
        </p:nvPicPr>
        <p:blipFill>
          <a:blip r:embed="rId3"/>
          <a:srcRect/>
          <a:stretch>
            <a:fillRect/>
          </a:stretch>
        </p:blipFill>
        <p:spPr bwMode="auto">
          <a:xfrm>
            <a:off x="6324600" y="2057400"/>
            <a:ext cx="2655888" cy="30480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104453"/>
                                        </p:tgtEl>
                                        <p:attrNameLst>
                                          <p:attrName>style.visibility</p:attrName>
                                        </p:attrNameLst>
                                      </p:cBhvr>
                                      <p:to>
                                        <p:strVal val="visible"/>
                                      </p:to>
                                    </p:set>
                                    <p:anim calcmode="lin" valueType="num">
                                      <p:cBhvr>
                                        <p:cTn id="7" dur="1000" fill="hold"/>
                                        <p:tgtEl>
                                          <p:spTgt spid="104453"/>
                                        </p:tgtEl>
                                        <p:attrNameLst>
                                          <p:attrName>ppt_w</p:attrName>
                                        </p:attrNameLst>
                                      </p:cBhvr>
                                      <p:tavLst>
                                        <p:tav tm="0">
                                          <p:val>
                                            <p:strVal val="#ppt_w*0.70"/>
                                          </p:val>
                                        </p:tav>
                                        <p:tav tm="100000">
                                          <p:val>
                                            <p:strVal val="#ppt_w"/>
                                          </p:val>
                                        </p:tav>
                                      </p:tavLst>
                                    </p:anim>
                                    <p:anim calcmode="lin" valueType="num">
                                      <p:cBhvr>
                                        <p:cTn id="8" dur="1000" fill="hold"/>
                                        <p:tgtEl>
                                          <p:spTgt spid="104453"/>
                                        </p:tgtEl>
                                        <p:attrNameLst>
                                          <p:attrName>ppt_h</p:attrName>
                                        </p:attrNameLst>
                                      </p:cBhvr>
                                      <p:tavLst>
                                        <p:tav tm="0">
                                          <p:val>
                                            <p:strVal val="#ppt_h"/>
                                          </p:val>
                                        </p:tav>
                                        <p:tav tm="100000">
                                          <p:val>
                                            <p:strVal val="#ppt_h"/>
                                          </p:val>
                                        </p:tav>
                                      </p:tavLst>
                                    </p:anim>
                                    <p:animEffect transition="in" filter="fade">
                                      <p:cBhvr>
                                        <p:cTn id="9" dur="1000"/>
                                        <p:tgtEl>
                                          <p:spTgt spid="104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solidFill>
                  <a:schemeClr val="hlink"/>
                </a:solidFill>
                <a:effectLst/>
              </a:rPr>
              <a:t>Hyperactive/Impulsive Subtype</a:t>
            </a:r>
          </a:p>
        </p:txBody>
      </p:sp>
      <p:sp>
        <p:nvSpPr>
          <p:cNvPr id="105475" name="Rectangle 3"/>
          <p:cNvSpPr>
            <a:spLocks noGrp="1" noChangeArrowheads="1"/>
          </p:cNvSpPr>
          <p:nvPr>
            <p:ph type="body" idx="1"/>
          </p:nvPr>
        </p:nvSpPr>
        <p:spPr>
          <a:xfrm>
            <a:off x="4648200" y="1600200"/>
            <a:ext cx="4038600" cy="4530725"/>
          </a:xfrm>
        </p:spPr>
        <p:txBody>
          <a:bodyPr/>
          <a:lstStyle/>
          <a:p>
            <a:r>
              <a:rPr lang="en-US" sz="2400" b="1">
                <a:solidFill>
                  <a:srgbClr val="000000"/>
                </a:solidFill>
                <a:effectLst/>
              </a:rPr>
              <a:t>Seen as “difficult” by age 3 or 4</a:t>
            </a:r>
          </a:p>
          <a:p>
            <a:r>
              <a:rPr lang="en-US" sz="2400" b="1">
                <a:solidFill>
                  <a:srgbClr val="000000"/>
                </a:solidFill>
                <a:effectLst/>
              </a:rPr>
              <a:t>Tantrums, willfulness, emotional intensity</a:t>
            </a:r>
          </a:p>
          <a:p>
            <a:r>
              <a:rPr lang="en-US" sz="2400" b="1">
                <a:solidFill>
                  <a:srgbClr val="000000"/>
                </a:solidFill>
                <a:effectLst/>
              </a:rPr>
              <a:t>Higher percentage of learning problems</a:t>
            </a:r>
          </a:p>
          <a:p>
            <a:r>
              <a:rPr lang="en-US" sz="2400" b="1">
                <a:solidFill>
                  <a:srgbClr val="000000"/>
                </a:solidFill>
                <a:effectLst/>
              </a:rPr>
              <a:t>AD/HD traits of high activity level, competition, dominance, risk-taking are seen as more negative in girls</a:t>
            </a:r>
          </a:p>
        </p:txBody>
      </p:sp>
      <p:sp>
        <p:nvSpPr>
          <p:cNvPr id="105476" name="Text Box 4"/>
          <p:cNvSpPr txBox="1">
            <a:spLocks noChangeArrowheads="1"/>
          </p:cNvSpPr>
          <p:nvPr/>
        </p:nvSpPr>
        <p:spPr bwMode="auto">
          <a:xfrm>
            <a:off x="4648200" y="5181600"/>
            <a:ext cx="39624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105477" name="Picture 5" descr="Pouting preschool girl"/>
          <p:cNvPicPr>
            <a:picLocks noChangeAspect="1" noChangeArrowheads="1"/>
          </p:cNvPicPr>
          <p:nvPr/>
        </p:nvPicPr>
        <p:blipFill>
          <a:blip r:embed="rId3"/>
          <a:srcRect/>
          <a:stretch>
            <a:fillRect/>
          </a:stretch>
        </p:blipFill>
        <p:spPr bwMode="auto">
          <a:xfrm>
            <a:off x="533400" y="1524000"/>
            <a:ext cx="3962400" cy="39624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05477"/>
                                        </p:tgtEl>
                                        <p:attrNameLst>
                                          <p:attrName>style.visibility</p:attrName>
                                        </p:attrNameLst>
                                      </p:cBhvr>
                                      <p:to>
                                        <p:strVal val="visible"/>
                                      </p:to>
                                    </p:set>
                                    <p:anim calcmode="lin" valueType="num">
                                      <p:cBhvr>
                                        <p:cTn id="7" dur="1000" fill="hold"/>
                                        <p:tgtEl>
                                          <p:spTgt spid="105477"/>
                                        </p:tgtEl>
                                        <p:attrNameLst>
                                          <p:attrName>ppt_w</p:attrName>
                                        </p:attrNameLst>
                                      </p:cBhvr>
                                      <p:tavLst>
                                        <p:tav tm="0">
                                          <p:val>
                                            <p:strVal val="#ppt_w*0.70"/>
                                          </p:val>
                                        </p:tav>
                                        <p:tav tm="100000">
                                          <p:val>
                                            <p:strVal val="#ppt_w"/>
                                          </p:val>
                                        </p:tav>
                                      </p:tavLst>
                                    </p:anim>
                                    <p:anim calcmode="lin" valueType="num">
                                      <p:cBhvr>
                                        <p:cTn id="8" dur="1000" fill="hold"/>
                                        <p:tgtEl>
                                          <p:spTgt spid="105477"/>
                                        </p:tgtEl>
                                        <p:attrNameLst>
                                          <p:attrName>ppt_h</p:attrName>
                                        </p:attrNameLst>
                                      </p:cBhvr>
                                      <p:tavLst>
                                        <p:tav tm="0">
                                          <p:val>
                                            <p:strVal val="#ppt_h"/>
                                          </p:val>
                                        </p:tav>
                                        <p:tav tm="100000">
                                          <p:val>
                                            <p:strVal val="#ppt_h"/>
                                          </p:val>
                                        </p:tav>
                                      </p:tavLst>
                                    </p:anim>
                                    <p:animEffect transition="in" filter="fade">
                                      <p:cBhvr>
                                        <p:cTn id="9" dur="1000"/>
                                        <p:tgtEl>
                                          <p:spTgt spid="1054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ctrTitle"/>
          </p:nvPr>
        </p:nvSpPr>
        <p:spPr>
          <a:xfrm>
            <a:off x="685800" y="914400"/>
            <a:ext cx="7772400" cy="1933575"/>
          </a:xfrm>
        </p:spPr>
        <p:txBody>
          <a:bodyPr/>
          <a:lstStyle/>
          <a:p>
            <a:r>
              <a:rPr lang="en-US">
                <a:solidFill>
                  <a:schemeClr val="hlink"/>
                </a:solidFill>
                <a:effectLst/>
              </a:rPr>
              <a:t>Diagnostic Issues for Women and Older Girls</a:t>
            </a:r>
          </a:p>
        </p:txBody>
      </p:sp>
      <p:pic>
        <p:nvPicPr>
          <p:cNvPr id="106500" name="Picture 4" descr="womenandgirls ADD"/>
          <p:cNvPicPr>
            <a:picLocks noChangeAspect="1" noChangeArrowheads="1"/>
          </p:cNvPicPr>
          <p:nvPr/>
        </p:nvPicPr>
        <p:blipFill>
          <a:blip r:embed="rId3"/>
          <a:srcRect/>
          <a:stretch>
            <a:fillRect/>
          </a:stretch>
        </p:blipFill>
        <p:spPr bwMode="auto">
          <a:xfrm>
            <a:off x="2209800" y="2971800"/>
            <a:ext cx="4495800" cy="2987675"/>
          </a:xfrm>
          <a:prstGeom prst="rect">
            <a:avLst/>
          </a:prstGeom>
          <a:noFill/>
        </p:spPr>
      </p:pic>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457200" y="609600"/>
            <a:ext cx="8229600" cy="1143000"/>
          </a:xfrm>
        </p:spPr>
        <p:txBody>
          <a:bodyPr/>
          <a:lstStyle/>
          <a:p>
            <a:r>
              <a:rPr lang="en-US">
                <a:solidFill>
                  <a:schemeClr val="hlink"/>
                </a:solidFill>
                <a:effectLst/>
              </a:rPr>
              <a:t>Diagnostic Issues for AD/HD </a:t>
            </a:r>
            <a:br>
              <a:rPr lang="en-US">
                <a:solidFill>
                  <a:schemeClr val="hlink"/>
                </a:solidFill>
                <a:effectLst/>
              </a:rPr>
            </a:br>
            <a:r>
              <a:rPr lang="en-US">
                <a:solidFill>
                  <a:schemeClr val="hlink"/>
                </a:solidFill>
                <a:effectLst/>
              </a:rPr>
              <a:t>in Women and Older Girls</a:t>
            </a:r>
          </a:p>
        </p:txBody>
      </p:sp>
      <p:sp>
        <p:nvSpPr>
          <p:cNvPr id="107523" name="Rectangle 3"/>
          <p:cNvSpPr>
            <a:spLocks noGrp="1" noChangeArrowheads="1"/>
          </p:cNvSpPr>
          <p:nvPr>
            <p:ph type="body" idx="1"/>
          </p:nvPr>
        </p:nvSpPr>
        <p:spPr>
          <a:xfrm>
            <a:off x="457200" y="2327275"/>
            <a:ext cx="8229600" cy="4530725"/>
          </a:xfrm>
        </p:spPr>
        <p:txBody>
          <a:bodyPr/>
          <a:lstStyle/>
          <a:p>
            <a:r>
              <a:rPr lang="en-US" sz="2800" b="1">
                <a:solidFill>
                  <a:srgbClr val="000000"/>
                </a:solidFill>
                <a:effectLst/>
              </a:rPr>
              <a:t>Often no report of early childhood issues</a:t>
            </a:r>
          </a:p>
          <a:p>
            <a:r>
              <a:rPr lang="en-US" sz="2800" b="1">
                <a:solidFill>
                  <a:srgbClr val="000000"/>
                </a:solidFill>
                <a:effectLst/>
              </a:rPr>
              <a:t>Inattentive type often overlooked by professionals, parents and teachers</a:t>
            </a:r>
          </a:p>
          <a:p>
            <a:r>
              <a:rPr lang="en-US" sz="2800" b="1">
                <a:solidFill>
                  <a:srgbClr val="000000"/>
                </a:solidFill>
                <a:effectLst/>
              </a:rPr>
              <a:t>Often more teacher compliant</a:t>
            </a:r>
          </a:p>
          <a:p>
            <a:r>
              <a:rPr lang="en-US" sz="2800" b="1">
                <a:solidFill>
                  <a:srgbClr val="000000"/>
                </a:solidFill>
                <a:effectLst/>
              </a:rPr>
              <a:t>Good academic record in early years</a:t>
            </a:r>
          </a:p>
          <a:p>
            <a:r>
              <a:rPr lang="en-US" sz="2800" b="1">
                <a:solidFill>
                  <a:srgbClr val="000000"/>
                </a:solidFill>
                <a:effectLst/>
              </a:rPr>
              <a:t>Hyperactivity/impulsivity less common</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a:solidFill>
                  <a:schemeClr val="hlink"/>
                </a:solidFill>
                <a:effectLst/>
              </a:rPr>
              <a:t>Diagnostic Issues, cont’d</a:t>
            </a:r>
          </a:p>
        </p:txBody>
      </p:sp>
      <p:sp>
        <p:nvSpPr>
          <p:cNvPr id="108547" name="Rectangle 3"/>
          <p:cNvSpPr>
            <a:spLocks noGrp="1" noChangeArrowheads="1"/>
          </p:cNvSpPr>
          <p:nvPr>
            <p:ph type="body" idx="1"/>
          </p:nvPr>
        </p:nvSpPr>
        <p:spPr>
          <a:xfrm>
            <a:off x="457200" y="1828800"/>
            <a:ext cx="8229600" cy="4530725"/>
          </a:xfrm>
        </p:spPr>
        <p:txBody>
          <a:bodyPr/>
          <a:lstStyle/>
          <a:p>
            <a:r>
              <a:rPr lang="en-US" sz="2800" b="1">
                <a:solidFill>
                  <a:srgbClr val="000000"/>
                </a:solidFill>
                <a:effectLst/>
              </a:rPr>
              <a:t>Symptoms often present at puberty</a:t>
            </a:r>
          </a:p>
          <a:p>
            <a:r>
              <a:rPr lang="en-US" sz="2800" b="1">
                <a:solidFill>
                  <a:srgbClr val="000000"/>
                </a:solidFill>
                <a:effectLst/>
              </a:rPr>
              <a:t>High IQ girls may function well, but at a great cost</a:t>
            </a:r>
          </a:p>
          <a:p>
            <a:r>
              <a:rPr lang="en-US" sz="2800" b="1">
                <a:solidFill>
                  <a:srgbClr val="000000"/>
                </a:solidFill>
                <a:effectLst/>
              </a:rPr>
              <a:t>Often a history of treatment for anxiety and/or depression</a:t>
            </a:r>
          </a:p>
          <a:p>
            <a:r>
              <a:rPr lang="en-US" sz="2800" b="1">
                <a:solidFill>
                  <a:srgbClr val="000000"/>
                </a:solidFill>
                <a:effectLst/>
              </a:rPr>
              <a:t>Often misdiagnosed as bi-polar if hyperactive component is present</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381000" y="304800"/>
            <a:ext cx="9296400" cy="1143000"/>
          </a:xfrm>
        </p:spPr>
        <p:txBody>
          <a:bodyPr/>
          <a:lstStyle/>
          <a:p>
            <a:r>
              <a:rPr lang="en-US" sz="3700"/>
              <a:t>     </a:t>
            </a:r>
            <a:r>
              <a:rPr lang="en-US" sz="3800">
                <a:solidFill>
                  <a:schemeClr val="hlink"/>
                </a:solidFill>
                <a:effectLst/>
              </a:rPr>
              <a:t>Need to investigate internalizing patterns</a:t>
            </a:r>
            <a:r>
              <a:rPr lang="en-US"/>
              <a:t> </a:t>
            </a:r>
          </a:p>
        </p:txBody>
      </p:sp>
      <p:sp>
        <p:nvSpPr>
          <p:cNvPr id="133123" name="Rectangle 3"/>
          <p:cNvSpPr>
            <a:spLocks noGrp="1" noChangeArrowheads="1"/>
          </p:cNvSpPr>
          <p:nvPr>
            <p:ph type="body" idx="1"/>
          </p:nvPr>
        </p:nvSpPr>
        <p:spPr>
          <a:xfrm>
            <a:off x="457200" y="2019300"/>
            <a:ext cx="8229600" cy="4111625"/>
          </a:xfrm>
        </p:spPr>
        <p:txBody>
          <a:bodyPr/>
          <a:lstStyle/>
          <a:p>
            <a:r>
              <a:rPr lang="en-US" sz="2800" b="1">
                <a:solidFill>
                  <a:srgbClr val="000000"/>
                </a:solidFill>
                <a:effectLst/>
              </a:rPr>
              <a:t>Internalizing patterns require much closer observation</a:t>
            </a:r>
          </a:p>
          <a:p>
            <a:pPr>
              <a:buFont typeface="Wingdings" pitchFamily="2" charset="2"/>
              <a:buNone/>
            </a:pPr>
            <a:endParaRPr lang="en-US" sz="2800" b="1">
              <a:solidFill>
                <a:srgbClr val="000000"/>
              </a:solidFill>
              <a:effectLst/>
            </a:endParaRPr>
          </a:p>
          <a:p>
            <a:r>
              <a:rPr lang="en-US" sz="2800" b="1">
                <a:solidFill>
                  <a:srgbClr val="000000"/>
                </a:solidFill>
                <a:effectLst/>
              </a:rPr>
              <a:t>Require self-report – most questionnaires are “other’s report”</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4572000" y="2057400"/>
            <a:ext cx="4343400" cy="2819400"/>
          </a:xfrm>
        </p:spPr>
        <p:txBody>
          <a:bodyPr/>
          <a:lstStyle/>
          <a:p>
            <a:r>
              <a:rPr lang="en-US" sz="4000">
                <a:solidFill>
                  <a:schemeClr val="hlink"/>
                </a:solidFill>
              </a:rPr>
              <a:t>                                 </a:t>
            </a:r>
            <a:r>
              <a:rPr lang="en-US" sz="3600">
                <a:solidFill>
                  <a:srgbClr val="000000"/>
                </a:solidFill>
                <a:effectLst/>
              </a:rPr>
              <a:t>Good grades and                               satisfactory teacher reports in          school cannot rule out AD/HD in girls </a:t>
            </a:r>
            <a:br>
              <a:rPr lang="en-US" sz="3600">
                <a:solidFill>
                  <a:srgbClr val="000000"/>
                </a:solidFill>
                <a:effectLst/>
              </a:rPr>
            </a:br>
            <a:r>
              <a:rPr lang="en-US" sz="3600">
                <a:solidFill>
                  <a:srgbClr val="000000"/>
                </a:solidFill>
                <a:effectLst/>
              </a:rPr>
              <a:t>and women</a:t>
            </a:r>
            <a:r>
              <a:rPr lang="en-US" sz="4000"/>
              <a:t> </a:t>
            </a:r>
          </a:p>
        </p:txBody>
      </p:sp>
      <p:sp>
        <p:nvSpPr>
          <p:cNvPr id="111620" name="Text Box 4"/>
          <p:cNvSpPr txBox="1">
            <a:spLocks noChangeArrowheads="1"/>
          </p:cNvSpPr>
          <p:nvPr/>
        </p:nvSpPr>
        <p:spPr bwMode="auto">
          <a:xfrm>
            <a:off x="1066800" y="457200"/>
            <a:ext cx="7467600" cy="914400"/>
          </a:xfrm>
          <a:prstGeom prst="rect">
            <a:avLst/>
          </a:prstGeom>
          <a:noFill/>
          <a:ln w="9525">
            <a:noFill/>
            <a:miter lim="800000"/>
            <a:headEnd/>
            <a:tailEnd/>
          </a:ln>
          <a:effectLst/>
        </p:spPr>
        <p:txBody>
          <a:bodyPr>
            <a:spAutoFit/>
          </a:bodyPr>
          <a:lstStyle/>
          <a:p>
            <a:pPr>
              <a:spcBef>
                <a:spcPct val="50000"/>
              </a:spcBef>
            </a:pPr>
            <a:r>
              <a:rPr lang="en-US" sz="5400" b="1">
                <a:solidFill>
                  <a:schemeClr val="folHlink"/>
                </a:solidFill>
                <a:latin typeface="Garamond" pitchFamily="18" charset="0"/>
              </a:rPr>
              <a:t>   </a:t>
            </a:r>
            <a:r>
              <a:rPr lang="en-US" sz="5400" b="1">
                <a:solidFill>
                  <a:schemeClr val="hlink"/>
                </a:solidFill>
                <a:latin typeface="Garamond" pitchFamily="18" charset="0"/>
              </a:rPr>
              <a:t>Take home message</a:t>
            </a:r>
          </a:p>
        </p:txBody>
      </p:sp>
      <p:sp>
        <p:nvSpPr>
          <p:cNvPr id="111623" name="Text Box 7"/>
          <p:cNvSpPr txBox="1">
            <a:spLocks noChangeArrowheads="1"/>
          </p:cNvSpPr>
          <p:nvPr/>
        </p:nvSpPr>
        <p:spPr bwMode="auto">
          <a:xfrm>
            <a:off x="6172200" y="2743200"/>
            <a:ext cx="2514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111626" name="Picture 10" descr="Library"/>
          <p:cNvPicPr>
            <a:picLocks noChangeAspect="1" noChangeArrowheads="1"/>
          </p:cNvPicPr>
          <p:nvPr/>
        </p:nvPicPr>
        <p:blipFill>
          <a:blip r:embed="rId3" cstate="print"/>
          <a:srcRect/>
          <a:stretch>
            <a:fillRect/>
          </a:stretch>
        </p:blipFill>
        <p:spPr bwMode="auto">
          <a:xfrm>
            <a:off x="381000" y="2209800"/>
            <a:ext cx="4191000" cy="2941638"/>
          </a:xfrm>
          <a:prstGeom prst="rect">
            <a:avLst/>
          </a:prstGeom>
          <a:noFill/>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11618"/>
                                        </p:tgtEl>
                                        <p:attrNameLst>
                                          <p:attrName>style.visibility</p:attrName>
                                        </p:attrNameLst>
                                      </p:cBhvr>
                                      <p:to>
                                        <p:strVal val="visible"/>
                                      </p:to>
                                    </p:set>
                                    <p:animEffect transition="in" filter="fade">
                                      <p:cBhvr>
                                        <p:cTn id="7" dur="1000"/>
                                        <p:tgtEl>
                                          <p:spTgt spid="111618"/>
                                        </p:tgtEl>
                                      </p:cBhvr>
                                    </p:animEffect>
                                    <p:anim calcmode="lin" valueType="num">
                                      <p:cBhvr>
                                        <p:cTn id="8" dur="1000" fill="hold"/>
                                        <p:tgtEl>
                                          <p:spTgt spid="111618"/>
                                        </p:tgtEl>
                                        <p:attrNameLst>
                                          <p:attrName>ppt_x</p:attrName>
                                        </p:attrNameLst>
                                      </p:cBhvr>
                                      <p:tavLst>
                                        <p:tav tm="0">
                                          <p:val>
                                            <p:strVal val="#ppt_x"/>
                                          </p:val>
                                        </p:tav>
                                        <p:tav tm="100000">
                                          <p:val>
                                            <p:strVal val="#ppt_x"/>
                                          </p:val>
                                        </p:tav>
                                      </p:tavLst>
                                    </p:anim>
                                    <p:anim calcmode="lin" valueType="num">
                                      <p:cBhvr>
                                        <p:cTn id="9" dur="898" decel="100000" fill="hold"/>
                                        <p:tgtEl>
                                          <p:spTgt spid="111618"/>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1161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111620"/>
                                        </p:tgtEl>
                                        <p:attrNameLst>
                                          <p:attrName>style.visibility</p:attrName>
                                        </p:attrNameLst>
                                      </p:cBhvr>
                                      <p:to>
                                        <p:strVal val="visible"/>
                                      </p:to>
                                    </p:set>
                                    <p:anim calcmode="lin" valueType="num">
                                      <p:cBhvr>
                                        <p:cTn id="15" dur="1000" fill="hold"/>
                                        <p:tgtEl>
                                          <p:spTgt spid="111620"/>
                                        </p:tgtEl>
                                        <p:attrNameLst>
                                          <p:attrName>ppt_w</p:attrName>
                                        </p:attrNameLst>
                                      </p:cBhvr>
                                      <p:tavLst>
                                        <p:tav tm="0">
                                          <p:val>
                                            <p:strVal val="#ppt_w*0.70"/>
                                          </p:val>
                                        </p:tav>
                                        <p:tav tm="100000">
                                          <p:val>
                                            <p:strVal val="#ppt_w"/>
                                          </p:val>
                                        </p:tav>
                                      </p:tavLst>
                                    </p:anim>
                                    <p:anim calcmode="lin" valueType="num">
                                      <p:cBhvr>
                                        <p:cTn id="16" dur="1000" fill="hold"/>
                                        <p:tgtEl>
                                          <p:spTgt spid="111620"/>
                                        </p:tgtEl>
                                        <p:attrNameLst>
                                          <p:attrName>ppt_h</p:attrName>
                                        </p:attrNameLst>
                                      </p:cBhvr>
                                      <p:tavLst>
                                        <p:tav tm="0">
                                          <p:val>
                                            <p:strVal val="#ppt_h"/>
                                          </p:val>
                                        </p:tav>
                                        <p:tav tm="100000">
                                          <p:val>
                                            <p:strVal val="#ppt_h"/>
                                          </p:val>
                                        </p:tav>
                                      </p:tavLst>
                                    </p:anim>
                                    <p:animEffect transition="in" filter="fade">
                                      <p:cBhvr>
                                        <p:cTn id="17" dur="1000"/>
                                        <p:tgtEl>
                                          <p:spTgt spid="111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p:bldP spid="111620"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a:solidFill>
                  <a:schemeClr val="hlink"/>
                </a:solidFill>
                <a:effectLst/>
              </a:rPr>
              <a:t>Puberty in Girls with AD/HD</a:t>
            </a:r>
            <a:r>
              <a:rPr lang="en-US"/>
              <a:t> </a:t>
            </a:r>
          </a:p>
        </p:txBody>
      </p:sp>
      <p:sp>
        <p:nvSpPr>
          <p:cNvPr id="112643" name="Rectangle 3"/>
          <p:cNvSpPr>
            <a:spLocks noGrp="1" noChangeArrowheads="1"/>
          </p:cNvSpPr>
          <p:nvPr>
            <p:ph type="body" idx="1"/>
          </p:nvPr>
        </p:nvSpPr>
        <p:spPr/>
        <p:txBody>
          <a:bodyPr/>
          <a:lstStyle/>
          <a:p>
            <a:r>
              <a:rPr lang="en-US" sz="2800" b="1">
                <a:solidFill>
                  <a:srgbClr val="000000"/>
                </a:solidFill>
                <a:effectLst/>
              </a:rPr>
              <a:t>Boys’ hyperactivity </a:t>
            </a:r>
            <a:r>
              <a:rPr lang="en-US" sz="2800" b="1" u="sng">
                <a:solidFill>
                  <a:srgbClr val="000000"/>
                </a:solidFill>
                <a:effectLst/>
              </a:rPr>
              <a:t>decreases</a:t>
            </a:r>
          </a:p>
          <a:p>
            <a:r>
              <a:rPr lang="en-US" sz="2800" b="1">
                <a:solidFill>
                  <a:srgbClr val="000000"/>
                </a:solidFill>
                <a:effectLst/>
              </a:rPr>
              <a:t>Girls’ symptoms typically </a:t>
            </a:r>
            <a:r>
              <a:rPr lang="en-US" sz="2800" b="1" u="sng">
                <a:solidFill>
                  <a:srgbClr val="000000"/>
                </a:solidFill>
                <a:effectLst/>
              </a:rPr>
              <a:t>increase</a:t>
            </a:r>
          </a:p>
          <a:p>
            <a:r>
              <a:rPr lang="en-US" sz="2800" b="1">
                <a:solidFill>
                  <a:srgbClr val="000000"/>
                </a:solidFill>
                <a:effectLst/>
              </a:rPr>
              <a:t>Mood swings, emotional reactivity</a:t>
            </a:r>
          </a:p>
          <a:p>
            <a:r>
              <a:rPr lang="en-US" sz="2800" b="1">
                <a:solidFill>
                  <a:srgbClr val="000000"/>
                </a:solidFill>
                <a:effectLst/>
              </a:rPr>
              <a:t>PMS, PMDD</a:t>
            </a:r>
          </a:p>
          <a:p>
            <a:r>
              <a:rPr lang="en-US" sz="2800" b="1">
                <a:solidFill>
                  <a:srgbClr val="000000"/>
                </a:solidFill>
                <a:effectLst/>
              </a:rPr>
              <a:t>AD/HDictive behaviors a greater risk in girls</a:t>
            </a:r>
          </a:p>
          <a:p>
            <a:r>
              <a:rPr lang="en-US" sz="2800" b="1">
                <a:solidFill>
                  <a:srgbClr val="000000"/>
                </a:solidFill>
                <a:effectLst/>
              </a:rPr>
              <a:t>Promiscuous behavior, STDs, unwanted pregnancies</a:t>
            </a:r>
          </a:p>
          <a:p>
            <a:r>
              <a:rPr lang="en-US" sz="2800" b="1">
                <a:solidFill>
                  <a:srgbClr val="000000"/>
                </a:solidFill>
                <a:effectLst/>
              </a:rPr>
              <a:t>Increase in anxiety and depression</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sz="3500">
                <a:solidFill>
                  <a:schemeClr val="hlink"/>
                </a:solidFill>
                <a:effectLst/>
              </a:rPr>
              <a:t>Adolescent Girls with AD/HD at Greater Risk for Psychiatric Problems than</a:t>
            </a:r>
            <a:r>
              <a:rPr lang="en-US" sz="3500"/>
              <a:t> </a:t>
            </a:r>
            <a:r>
              <a:rPr lang="en-US" sz="3500">
                <a:solidFill>
                  <a:schemeClr val="hlink"/>
                </a:solidFill>
                <a:effectLst/>
              </a:rPr>
              <a:t>Boys</a:t>
            </a:r>
            <a:endParaRPr lang="en-US" sz="2800">
              <a:solidFill>
                <a:schemeClr val="hlink"/>
              </a:solidFill>
              <a:effectLst/>
            </a:endParaRPr>
          </a:p>
        </p:txBody>
      </p:sp>
      <p:sp>
        <p:nvSpPr>
          <p:cNvPr id="113667" name="Rectangle 3"/>
          <p:cNvSpPr>
            <a:spLocks noGrp="1" noChangeArrowheads="1"/>
          </p:cNvSpPr>
          <p:nvPr>
            <p:ph type="body" idx="1"/>
          </p:nvPr>
        </p:nvSpPr>
        <p:spPr>
          <a:xfrm>
            <a:off x="457200" y="1828800"/>
            <a:ext cx="8229600" cy="4530725"/>
          </a:xfrm>
        </p:spPr>
        <p:txBody>
          <a:bodyPr/>
          <a:lstStyle/>
          <a:p>
            <a:pPr>
              <a:buClr>
                <a:schemeClr val="tx1"/>
              </a:buClr>
              <a:buFont typeface="Wingdings" pitchFamily="2" charset="2"/>
              <a:buNone/>
            </a:pPr>
            <a:r>
              <a:rPr lang="en-US" sz="2800" b="1">
                <a:solidFill>
                  <a:srgbClr val="000000"/>
                </a:solidFill>
                <a:effectLst/>
              </a:rPr>
              <a:t>When compared to male counterparts, girls:</a:t>
            </a:r>
          </a:p>
          <a:p>
            <a:pPr>
              <a:buClr>
                <a:schemeClr val="tx1"/>
              </a:buClr>
            </a:pPr>
            <a:r>
              <a:rPr lang="en-US" sz="2800" b="1">
                <a:solidFill>
                  <a:srgbClr val="000000"/>
                </a:solidFill>
                <a:effectLst/>
              </a:rPr>
              <a:t>self-report more anxiety</a:t>
            </a:r>
          </a:p>
          <a:p>
            <a:pPr>
              <a:buClr>
                <a:schemeClr val="tx1"/>
              </a:buClr>
            </a:pPr>
            <a:r>
              <a:rPr lang="en-US" sz="2800" b="1">
                <a:solidFill>
                  <a:srgbClr val="000000"/>
                </a:solidFill>
                <a:effectLst/>
              </a:rPr>
              <a:t>more distress</a:t>
            </a:r>
          </a:p>
          <a:p>
            <a:pPr>
              <a:buClr>
                <a:schemeClr val="tx1"/>
              </a:buClr>
            </a:pPr>
            <a:r>
              <a:rPr lang="en-US" sz="2800" b="1">
                <a:solidFill>
                  <a:srgbClr val="000000"/>
                </a:solidFill>
                <a:effectLst/>
              </a:rPr>
              <a:t>more depression</a:t>
            </a:r>
          </a:p>
          <a:p>
            <a:pPr>
              <a:buClr>
                <a:schemeClr val="tx1"/>
              </a:buClr>
            </a:pPr>
            <a:r>
              <a:rPr lang="en-US" sz="2800" b="1">
                <a:solidFill>
                  <a:srgbClr val="000000"/>
                </a:solidFill>
                <a:effectLst/>
              </a:rPr>
              <a:t>more external locus of control</a:t>
            </a:r>
          </a:p>
          <a:p>
            <a:pPr>
              <a:buClr>
                <a:schemeClr val="tx1"/>
              </a:buClr>
            </a:pPr>
            <a:r>
              <a:rPr lang="en-US" sz="2800" b="1">
                <a:solidFill>
                  <a:srgbClr val="000000"/>
                </a:solidFill>
                <a:effectLst/>
              </a:rPr>
              <a:t>are at risk more more psychological impairments</a:t>
            </a:r>
          </a:p>
          <a:p>
            <a:pPr>
              <a:buClr>
                <a:schemeClr val="tx1"/>
              </a:buClr>
              <a:buFont typeface="Wingdings" pitchFamily="2" charset="2"/>
              <a:buNone/>
            </a:pPr>
            <a:endParaRPr lang="en-US" sz="2400" b="1">
              <a:solidFill>
                <a:srgbClr val="000000"/>
              </a:solidFill>
              <a:effectLst/>
            </a:endParaRPr>
          </a:p>
          <a:p>
            <a:pPr>
              <a:buClr>
                <a:schemeClr val="tx1"/>
              </a:buClr>
              <a:buFont typeface="Wingdings" pitchFamily="2" charset="2"/>
              <a:buNone/>
            </a:pPr>
            <a:r>
              <a:rPr lang="en-US" sz="2400" b="1">
                <a:solidFill>
                  <a:srgbClr val="000000"/>
                </a:solidFill>
                <a:effectLst/>
              </a:rPr>
              <a:t>Rucklidge &amp; Tannock, JAACAP 2002 40(5)</a:t>
            </a:r>
          </a:p>
          <a:p>
            <a:pPr>
              <a:buClr>
                <a:schemeClr val="tx1"/>
              </a:buClr>
            </a:pPr>
            <a:endParaRPr lang="en-US" sz="2400" b="1">
              <a:solidFill>
                <a:srgbClr val="000000"/>
              </a:solidFill>
              <a:effectLst/>
            </a:endParaRP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sz="4800">
                <a:solidFill>
                  <a:schemeClr val="hlink"/>
                </a:solidFill>
                <a:effectLst/>
              </a:rPr>
              <a:t>The Lost Girls</a:t>
            </a:r>
          </a:p>
        </p:txBody>
      </p:sp>
      <p:sp>
        <p:nvSpPr>
          <p:cNvPr id="114691" name="Rectangle 3"/>
          <p:cNvSpPr>
            <a:spLocks noGrp="1" noChangeArrowheads="1"/>
          </p:cNvSpPr>
          <p:nvPr>
            <p:ph type="body" idx="1"/>
          </p:nvPr>
        </p:nvSpPr>
        <p:spPr/>
        <p:txBody>
          <a:bodyPr/>
          <a:lstStyle/>
          <a:p>
            <a:r>
              <a:rPr lang="en-US" b="1">
                <a:solidFill>
                  <a:srgbClr val="000000"/>
                </a:solidFill>
                <a:effectLst/>
              </a:rPr>
              <a:t>Often misdiagnosed as having depression or bipolar disorder</a:t>
            </a:r>
          </a:p>
          <a:p>
            <a:pPr>
              <a:buFont typeface="Wingdings" pitchFamily="2" charset="2"/>
              <a:buNone/>
            </a:pPr>
            <a:endParaRPr lang="en-US" b="1">
              <a:solidFill>
                <a:srgbClr val="000000"/>
              </a:solidFill>
              <a:effectLst/>
            </a:endParaRPr>
          </a:p>
          <a:p>
            <a:r>
              <a:rPr lang="en-US" b="1">
                <a:solidFill>
                  <a:srgbClr val="000000"/>
                </a:solidFill>
                <a:effectLst/>
              </a:rPr>
              <a:t>May be at greater risk for:	</a:t>
            </a:r>
          </a:p>
          <a:p>
            <a:pPr lvl="1"/>
            <a:r>
              <a:rPr lang="en-US" b="1">
                <a:solidFill>
                  <a:srgbClr val="000000"/>
                </a:solidFill>
                <a:effectLst/>
              </a:rPr>
              <a:t>Smoking in adolescence</a:t>
            </a:r>
          </a:p>
          <a:p>
            <a:pPr lvl="1"/>
            <a:r>
              <a:rPr lang="en-US" b="1">
                <a:solidFill>
                  <a:srgbClr val="000000"/>
                </a:solidFill>
                <a:effectLst/>
              </a:rPr>
              <a:t>Teen pregnancy/STDs</a:t>
            </a:r>
          </a:p>
          <a:p>
            <a:pPr lvl="1"/>
            <a:r>
              <a:rPr lang="en-US" b="1">
                <a:solidFill>
                  <a:srgbClr val="000000"/>
                </a:solidFill>
                <a:effectLst/>
              </a:rPr>
              <a:t>Driving offenses and traffic accidents</a:t>
            </a:r>
          </a:p>
          <a:p>
            <a:pPr lvl="1"/>
            <a:r>
              <a:rPr lang="en-US" b="1">
                <a:solidFill>
                  <a:srgbClr val="000000"/>
                </a:solidFill>
                <a:effectLst/>
              </a:rPr>
              <a:t>Substance abuse</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457200" y="609600"/>
            <a:ext cx="8229600" cy="1143000"/>
          </a:xfrm>
        </p:spPr>
        <p:txBody>
          <a:bodyPr/>
          <a:lstStyle/>
          <a:p>
            <a:r>
              <a:rPr lang="en-US" sz="3200">
                <a:solidFill>
                  <a:schemeClr val="hlink"/>
                </a:solidFill>
                <a:effectLst/>
              </a:rPr>
              <a:t>More than half of girls who felt something was “Wrong” felt better after learning </a:t>
            </a:r>
            <a:br>
              <a:rPr lang="en-US" sz="3200">
                <a:solidFill>
                  <a:schemeClr val="hlink"/>
                </a:solidFill>
                <a:effectLst/>
              </a:rPr>
            </a:br>
            <a:r>
              <a:rPr lang="en-US" sz="3200">
                <a:solidFill>
                  <a:schemeClr val="hlink"/>
                </a:solidFill>
                <a:effectLst/>
              </a:rPr>
              <a:t>they had AD/HD</a:t>
            </a:r>
            <a:r>
              <a:rPr lang="en-US" sz="3200"/>
              <a:t> </a:t>
            </a:r>
          </a:p>
        </p:txBody>
      </p:sp>
      <p:sp>
        <p:nvSpPr>
          <p:cNvPr id="192515" name="Text Box 3"/>
          <p:cNvSpPr txBox="1">
            <a:spLocks noChangeArrowheads="1"/>
          </p:cNvSpPr>
          <p:nvPr/>
        </p:nvSpPr>
        <p:spPr bwMode="auto">
          <a:xfrm>
            <a:off x="1066800" y="2209800"/>
            <a:ext cx="6848475" cy="366713"/>
          </a:xfrm>
          <a:prstGeom prst="rect">
            <a:avLst/>
          </a:prstGeom>
          <a:noFill/>
          <a:ln w="9525">
            <a:noFill/>
            <a:miter lim="800000"/>
            <a:headEnd/>
            <a:tailEnd/>
          </a:ln>
          <a:effectLst/>
        </p:spPr>
        <p:txBody>
          <a:bodyPr>
            <a:spAutoFit/>
          </a:bodyPr>
          <a:lstStyle/>
          <a:p>
            <a:pPr algn="ctr">
              <a:spcBef>
                <a:spcPct val="50000"/>
              </a:spcBef>
            </a:pPr>
            <a:r>
              <a:rPr lang="en-US" b="1">
                <a:solidFill>
                  <a:srgbClr val="000000"/>
                </a:solidFill>
                <a:latin typeface="Arial" charset="0"/>
              </a:rPr>
              <a:t>After learning name for what they were feeling, felt:</a:t>
            </a:r>
          </a:p>
        </p:txBody>
      </p:sp>
      <p:sp>
        <p:nvSpPr>
          <p:cNvPr id="192516" name="Text Box 4"/>
          <p:cNvSpPr txBox="1">
            <a:spLocks noChangeArrowheads="1"/>
          </p:cNvSpPr>
          <p:nvPr/>
        </p:nvSpPr>
        <p:spPr bwMode="auto">
          <a:xfrm>
            <a:off x="7705725" y="2651125"/>
            <a:ext cx="981075" cy="274638"/>
          </a:xfrm>
          <a:prstGeom prst="rect">
            <a:avLst/>
          </a:prstGeom>
          <a:noFill/>
          <a:ln w="9525">
            <a:noFill/>
            <a:miter lim="800000"/>
            <a:headEnd/>
            <a:tailEnd/>
          </a:ln>
          <a:effectLst/>
        </p:spPr>
        <p:txBody>
          <a:bodyPr>
            <a:spAutoFit/>
          </a:bodyPr>
          <a:lstStyle/>
          <a:p>
            <a:pPr>
              <a:spcBef>
                <a:spcPct val="50000"/>
              </a:spcBef>
            </a:pPr>
            <a:r>
              <a:rPr lang="en-US" sz="1200" b="1">
                <a:latin typeface="Arial" charset="0"/>
              </a:rPr>
              <a:t>N=89</a:t>
            </a:r>
          </a:p>
        </p:txBody>
      </p:sp>
      <p:sp>
        <p:nvSpPr>
          <p:cNvPr id="192517" name="Text Box 5"/>
          <p:cNvSpPr txBox="1">
            <a:spLocks noChangeArrowheads="1"/>
          </p:cNvSpPr>
          <p:nvPr/>
        </p:nvSpPr>
        <p:spPr bwMode="auto">
          <a:xfrm>
            <a:off x="7705725" y="3154363"/>
            <a:ext cx="981075" cy="274637"/>
          </a:xfrm>
          <a:prstGeom prst="rect">
            <a:avLst/>
          </a:prstGeom>
          <a:noFill/>
          <a:ln w="9525">
            <a:noFill/>
            <a:miter lim="800000"/>
            <a:headEnd/>
            <a:tailEnd/>
          </a:ln>
          <a:effectLst/>
        </p:spPr>
        <p:txBody>
          <a:bodyPr>
            <a:spAutoFit/>
          </a:bodyPr>
          <a:lstStyle/>
          <a:p>
            <a:pPr>
              <a:spcBef>
                <a:spcPct val="50000"/>
              </a:spcBef>
            </a:pPr>
            <a:r>
              <a:rPr lang="en-US" sz="1200" b="1">
                <a:latin typeface="Arial" charset="0"/>
              </a:rPr>
              <a:t>N=34</a:t>
            </a:r>
          </a:p>
        </p:txBody>
      </p:sp>
      <p:sp>
        <p:nvSpPr>
          <p:cNvPr id="192518" name="Text Box 6"/>
          <p:cNvSpPr txBox="1">
            <a:spLocks noChangeArrowheads="1"/>
          </p:cNvSpPr>
          <p:nvPr/>
        </p:nvSpPr>
        <p:spPr bwMode="auto">
          <a:xfrm>
            <a:off x="76200" y="6400800"/>
            <a:ext cx="8534400" cy="336550"/>
          </a:xfrm>
          <a:prstGeom prst="rect">
            <a:avLst/>
          </a:prstGeom>
          <a:noFill/>
          <a:ln w="9525">
            <a:noFill/>
            <a:miter lim="800000"/>
            <a:headEnd/>
            <a:tailEnd/>
          </a:ln>
          <a:effectLst/>
        </p:spPr>
        <p:txBody>
          <a:bodyPr>
            <a:spAutoFit/>
          </a:bodyPr>
          <a:lstStyle/>
          <a:p>
            <a:r>
              <a:rPr lang="en-US" sz="800">
                <a:solidFill>
                  <a:srgbClr val="000000"/>
                </a:solidFill>
                <a:latin typeface="Arial" charset="0"/>
              </a:rPr>
              <a:t>BASE: Felt like there was something wrong</a:t>
            </a:r>
          </a:p>
          <a:p>
            <a:r>
              <a:rPr lang="en-US" sz="800">
                <a:solidFill>
                  <a:srgbClr val="000000"/>
                </a:solidFill>
                <a:latin typeface="Arial" charset="0"/>
              </a:rPr>
              <a:t>Q1425 (Children); When you finally learned the name for what you were feeling – AD/HD/AD/HD – did you feel…?</a:t>
            </a:r>
          </a:p>
        </p:txBody>
      </p:sp>
      <p:sp>
        <p:nvSpPr>
          <p:cNvPr id="192519" name="AutoShape 7"/>
          <p:cNvSpPr>
            <a:spLocks noChangeAspect="1" noChangeArrowheads="1" noTextEdit="1"/>
          </p:cNvSpPr>
          <p:nvPr/>
        </p:nvSpPr>
        <p:spPr bwMode="auto">
          <a:xfrm>
            <a:off x="914400" y="2209800"/>
            <a:ext cx="7848600" cy="4525963"/>
          </a:xfrm>
          <a:prstGeom prst="rect">
            <a:avLst/>
          </a:prstGeom>
          <a:noFill/>
          <a:ln w="9525">
            <a:noFill/>
            <a:miter lim="800000"/>
            <a:headEnd/>
            <a:tailEnd/>
          </a:ln>
        </p:spPr>
        <p:txBody>
          <a:bodyPr/>
          <a:lstStyle/>
          <a:p>
            <a:endParaRPr lang="en-US"/>
          </a:p>
        </p:txBody>
      </p:sp>
      <p:sp>
        <p:nvSpPr>
          <p:cNvPr id="192520" name="Freeform 8"/>
          <p:cNvSpPr>
            <a:spLocks/>
          </p:cNvSpPr>
          <p:nvPr/>
        </p:nvSpPr>
        <p:spPr bwMode="auto">
          <a:xfrm>
            <a:off x="2270125" y="5056188"/>
            <a:ext cx="4424363" cy="106362"/>
          </a:xfrm>
          <a:custGeom>
            <a:avLst/>
            <a:gdLst/>
            <a:ahLst/>
            <a:cxnLst>
              <a:cxn ang="0">
                <a:pos x="0" y="67"/>
              </a:cxn>
              <a:cxn ang="0">
                <a:pos x="98" y="0"/>
              </a:cxn>
              <a:cxn ang="0">
                <a:pos x="2787" y="0"/>
              </a:cxn>
              <a:cxn ang="0">
                <a:pos x="2689" y="67"/>
              </a:cxn>
              <a:cxn ang="0">
                <a:pos x="0" y="67"/>
              </a:cxn>
            </a:cxnLst>
            <a:rect l="0" t="0" r="r" b="b"/>
            <a:pathLst>
              <a:path w="2787" h="67">
                <a:moveTo>
                  <a:pt x="0" y="67"/>
                </a:moveTo>
                <a:lnTo>
                  <a:pt x="98" y="0"/>
                </a:lnTo>
                <a:lnTo>
                  <a:pt x="2787" y="0"/>
                </a:lnTo>
                <a:lnTo>
                  <a:pt x="2689" y="67"/>
                </a:lnTo>
                <a:lnTo>
                  <a:pt x="0" y="67"/>
                </a:lnTo>
                <a:close/>
              </a:path>
            </a:pathLst>
          </a:custGeom>
          <a:solidFill>
            <a:srgbClr val="808080"/>
          </a:solidFill>
          <a:ln w="9525">
            <a:noFill/>
            <a:round/>
            <a:headEnd/>
            <a:tailEnd/>
          </a:ln>
        </p:spPr>
        <p:txBody>
          <a:bodyPr/>
          <a:lstStyle/>
          <a:p>
            <a:endParaRPr lang="en-US"/>
          </a:p>
        </p:txBody>
      </p:sp>
      <p:sp>
        <p:nvSpPr>
          <p:cNvPr id="192521" name="Freeform 9"/>
          <p:cNvSpPr>
            <a:spLocks/>
          </p:cNvSpPr>
          <p:nvPr/>
        </p:nvSpPr>
        <p:spPr bwMode="auto">
          <a:xfrm>
            <a:off x="2270125" y="2674938"/>
            <a:ext cx="155575" cy="2487612"/>
          </a:xfrm>
          <a:custGeom>
            <a:avLst/>
            <a:gdLst/>
            <a:ahLst/>
            <a:cxnLst>
              <a:cxn ang="0">
                <a:pos x="0" y="1567"/>
              </a:cxn>
              <a:cxn ang="0">
                <a:pos x="0" y="67"/>
              </a:cxn>
              <a:cxn ang="0">
                <a:pos x="98" y="0"/>
              </a:cxn>
              <a:cxn ang="0">
                <a:pos x="98" y="1500"/>
              </a:cxn>
              <a:cxn ang="0">
                <a:pos x="0" y="1567"/>
              </a:cxn>
            </a:cxnLst>
            <a:rect l="0" t="0" r="r" b="b"/>
            <a:pathLst>
              <a:path w="98" h="1567">
                <a:moveTo>
                  <a:pt x="0" y="1567"/>
                </a:moveTo>
                <a:lnTo>
                  <a:pt x="0" y="67"/>
                </a:lnTo>
                <a:lnTo>
                  <a:pt x="98" y="0"/>
                </a:lnTo>
                <a:lnTo>
                  <a:pt x="98" y="1500"/>
                </a:lnTo>
                <a:lnTo>
                  <a:pt x="0" y="1567"/>
                </a:lnTo>
                <a:close/>
              </a:path>
            </a:pathLst>
          </a:custGeom>
          <a:noFill/>
          <a:ln w="9525">
            <a:noFill/>
            <a:round/>
            <a:headEnd/>
            <a:tailEnd/>
          </a:ln>
        </p:spPr>
        <p:txBody>
          <a:bodyPr/>
          <a:lstStyle/>
          <a:p>
            <a:endParaRPr lang="en-US"/>
          </a:p>
        </p:txBody>
      </p:sp>
      <p:sp>
        <p:nvSpPr>
          <p:cNvPr id="192522" name="Rectangle 10"/>
          <p:cNvSpPr>
            <a:spLocks noChangeArrowheads="1"/>
          </p:cNvSpPr>
          <p:nvPr/>
        </p:nvSpPr>
        <p:spPr bwMode="auto">
          <a:xfrm>
            <a:off x="2425700" y="2674938"/>
            <a:ext cx="4268788" cy="2381250"/>
          </a:xfrm>
          <a:prstGeom prst="rect">
            <a:avLst/>
          </a:prstGeom>
          <a:noFill/>
          <a:ln w="9525">
            <a:noFill/>
            <a:miter lim="800000"/>
            <a:headEnd/>
            <a:tailEnd/>
          </a:ln>
        </p:spPr>
        <p:txBody>
          <a:bodyPr/>
          <a:lstStyle/>
          <a:p>
            <a:endParaRPr lang="en-US"/>
          </a:p>
        </p:txBody>
      </p:sp>
      <p:sp>
        <p:nvSpPr>
          <p:cNvPr id="192523" name="Freeform 11"/>
          <p:cNvSpPr>
            <a:spLocks/>
          </p:cNvSpPr>
          <p:nvPr/>
        </p:nvSpPr>
        <p:spPr bwMode="auto">
          <a:xfrm>
            <a:off x="2270125" y="5056188"/>
            <a:ext cx="4424363" cy="106362"/>
          </a:xfrm>
          <a:custGeom>
            <a:avLst/>
            <a:gdLst/>
            <a:ahLst/>
            <a:cxnLst>
              <a:cxn ang="0">
                <a:pos x="2787" y="0"/>
              </a:cxn>
              <a:cxn ang="0">
                <a:pos x="2689" y="67"/>
              </a:cxn>
              <a:cxn ang="0">
                <a:pos x="0" y="67"/>
              </a:cxn>
              <a:cxn ang="0">
                <a:pos x="98" y="0"/>
              </a:cxn>
              <a:cxn ang="0">
                <a:pos x="2787" y="0"/>
              </a:cxn>
            </a:cxnLst>
            <a:rect l="0" t="0" r="r" b="b"/>
            <a:pathLst>
              <a:path w="2787" h="67">
                <a:moveTo>
                  <a:pt x="2787" y="0"/>
                </a:moveTo>
                <a:lnTo>
                  <a:pt x="2689" y="67"/>
                </a:lnTo>
                <a:lnTo>
                  <a:pt x="0" y="67"/>
                </a:lnTo>
                <a:lnTo>
                  <a:pt x="98" y="0"/>
                </a:lnTo>
                <a:lnTo>
                  <a:pt x="2787" y="0"/>
                </a:lnTo>
                <a:close/>
              </a:path>
            </a:pathLst>
          </a:custGeom>
          <a:noFill/>
          <a:ln w="9525">
            <a:solidFill>
              <a:srgbClr val="000000"/>
            </a:solidFill>
            <a:prstDash val="solid"/>
            <a:round/>
            <a:headEnd/>
            <a:tailEnd/>
          </a:ln>
        </p:spPr>
        <p:txBody>
          <a:bodyPr/>
          <a:lstStyle/>
          <a:p>
            <a:endParaRPr lang="en-US"/>
          </a:p>
        </p:txBody>
      </p:sp>
      <p:sp>
        <p:nvSpPr>
          <p:cNvPr id="192524" name="Freeform 12"/>
          <p:cNvSpPr>
            <a:spLocks/>
          </p:cNvSpPr>
          <p:nvPr/>
        </p:nvSpPr>
        <p:spPr bwMode="auto">
          <a:xfrm>
            <a:off x="2270125" y="2674938"/>
            <a:ext cx="155575" cy="2487612"/>
          </a:xfrm>
          <a:custGeom>
            <a:avLst/>
            <a:gdLst/>
            <a:ahLst/>
            <a:cxnLst>
              <a:cxn ang="0">
                <a:pos x="0" y="1567"/>
              </a:cxn>
              <a:cxn ang="0">
                <a:pos x="0" y="67"/>
              </a:cxn>
              <a:cxn ang="0">
                <a:pos x="98" y="0"/>
              </a:cxn>
              <a:cxn ang="0">
                <a:pos x="98" y="1500"/>
              </a:cxn>
              <a:cxn ang="0">
                <a:pos x="0" y="1567"/>
              </a:cxn>
            </a:cxnLst>
            <a:rect l="0" t="0" r="r" b="b"/>
            <a:pathLst>
              <a:path w="98" h="1567">
                <a:moveTo>
                  <a:pt x="0" y="1567"/>
                </a:moveTo>
                <a:lnTo>
                  <a:pt x="0" y="67"/>
                </a:lnTo>
                <a:lnTo>
                  <a:pt x="98" y="0"/>
                </a:lnTo>
                <a:lnTo>
                  <a:pt x="98" y="1500"/>
                </a:lnTo>
                <a:lnTo>
                  <a:pt x="0" y="1567"/>
                </a:lnTo>
                <a:close/>
              </a:path>
            </a:pathLst>
          </a:custGeom>
          <a:noFill/>
          <a:ln w="9525">
            <a:noFill/>
            <a:round/>
            <a:headEnd/>
            <a:tailEnd/>
          </a:ln>
        </p:spPr>
        <p:txBody>
          <a:bodyPr/>
          <a:lstStyle/>
          <a:p>
            <a:endParaRPr lang="en-US"/>
          </a:p>
        </p:txBody>
      </p:sp>
      <p:sp>
        <p:nvSpPr>
          <p:cNvPr id="192525" name="Rectangle 13"/>
          <p:cNvSpPr>
            <a:spLocks noChangeArrowheads="1"/>
          </p:cNvSpPr>
          <p:nvPr/>
        </p:nvSpPr>
        <p:spPr bwMode="auto">
          <a:xfrm>
            <a:off x="2425700" y="2674938"/>
            <a:ext cx="4268788" cy="2381250"/>
          </a:xfrm>
          <a:prstGeom prst="rect">
            <a:avLst/>
          </a:prstGeom>
          <a:noFill/>
          <a:ln w="9525">
            <a:noFill/>
            <a:miter lim="800000"/>
            <a:headEnd/>
            <a:tailEnd/>
          </a:ln>
        </p:spPr>
        <p:txBody>
          <a:bodyPr/>
          <a:lstStyle/>
          <a:p>
            <a:endParaRPr lang="en-US"/>
          </a:p>
        </p:txBody>
      </p:sp>
      <p:sp>
        <p:nvSpPr>
          <p:cNvPr id="192526" name="Freeform 14"/>
          <p:cNvSpPr>
            <a:spLocks/>
          </p:cNvSpPr>
          <p:nvPr/>
        </p:nvSpPr>
        <p:spPr bwMode="auto">
          <a:xfrm>
            <a:off x="2978150" y="3632200"/>
            <a:ext cx="165100" cy="1530350"/>
          </a:xfrm>
          <a:custGeom>
            <a:avLst/>
            <a:gdLst/>
            <a:ahLst/>
            <a:cxnLst>
              <a:cxn ang="0">
                <a:pos x="0" y="964"/>
              </a:cxn>
              <a:cxn ang="0">
                <a:pos x="0" y="62"/>
              </a:cxn>
              <a:cxn ang="0">
                <a:pos x="104" y="0"/>
              </a:cxn>
              <a:cxn ang="0">
                <a:pos x="104" y="897"/>
              </a:cxn>
              <a:cxn ang="0">
                <a:pos x="0" y="964"/>
              </a:cxn>
            </a:cxnLst>
            <a:rect l="0" t="0" r="r" b="b"/>
            <a:pathLst>
              <a:path w="104" h="964">
                <a:moveTo>
                  <a:pt x="0" y="964"/>
                </a:moveTo>
                <a:lnTo>
                  <a:pt x="0" y="62"/>
                </a:lnTo>
                <a:lnTo>
                  <a:pt x="104" y="0"/>
                </a:lnTo>
                <a:lnTo>
                  <a:pt x="104" y="897"/>
                </a:lnTo>
                <a:lnTo>
                  <a:pt x="0" y="964"/>
                </a:lnTo>
                <a:close/>
              </a:path>
            </a:pathLst>
          </a:custGeom>
          <a:solidFill>
            <a:srgbClr val="806600"/>
          </a:solidFill>
          <a:ln w="9525">
            <a:solidFill>
              <a:srgbClr val="000000"/>
            </a:solidFill>
            <a:prstDash val="solid"/>
            <a:round/>
            <a:headEnd/>
            <a:tailEnd/>
          </a:ln>
        </p:spPr>
        <p:txBody>
          <a:bodyPr/>
          <a:lstStyle/>
          <a:p>
            <a:endParaRPr lang="en-US"/>
          </a:p>
        </p:txBody>
      </p:sp>
      <p:sp>
        <p:nvSpPr>
          <p:cNvPr id="192527" name="Rectangle 15"/>
          <p:cNvSpPr>
            <a:spLocks noChangeArrowheads="1"/>
          </p:cNvSpPr>
          <p:nvPr/>
        </p:nvSpPr>
        <p:spPr bwMode="auto">
          <a:xfrm>
            <a:off x="2503488" y="3730625"/>
            <a:ext cx="474662" cy="1431925"/>
          </a:xfrm>
          <a:prstGeom prst="rect">
            <a:avLst/>
          </a:prstGeom>
          <a:solidFill>
            <a:srgbClr val="FFCC00"/>
          </a:solidFill>
          <a:ln w="9525">
            <a:solidFill>
              <a:srgbClr val="000000"/>
            </a:solidFill>
            <a:miter lim="800000"/>
            <a:headEnd/>
            <a:tailEnd/>
          </a:ln>
        </p:spPr>
        <p:txBody>
          <a:bodyPr/>
          <a:lstStyle/>
          <a:p>
            <a:endParaRPr lang="en-US"/>
          </a:p>
        </p:txBody>
      </p:sp>
      <p:sp>
        <p:nvSpPr>
          <p:cNvPr id="192528" name="Freeform 16"/>
          <p:cNvSpPr>
            <a:spLocks/>
          </p:cNvSpPr>
          <p:nvPr/>
        </p:nvSpPr>
        <p:spPr bwMode="auto">
          <a:xfrm>
            <a:off x="2503488" y="3632200"/>
            <a:ext cx="639762" cy="98425"/>
          </a:xfrm>
          <a:custGeom>
            <a:avLst/>
            <a:gdLst/>
            <a:ahLst/>
            <a:cxnLst>
              <a:cxn ang="0">
                <a:pos x="299" y="62"/>
              </a:cxn>
              <a:cxn ang="0">
                <a:pos x="403" y="0"/>
              </a:cxn>
              <a:cxn ang="0">
                <a:pos x="104" y="0"/>
              </a:cxn>
              <a:cxn ang="0">
                <a:pos x="0" y="62"/>
              </a:cxn>
              <a:cxn ang="0">
                <a:pos x="299" y="62"/>
              </a:cxn>
            </a:cxnLst>
            <a:rect l="0" t="0" r="r" b="b"/>
            <a:pathLst>
              <a:path w="403" h="62">
                <a:moveTo>
                  <a:pt x="299" y="62"/>
                </a:moveTo>
                <a:lnTo>
                  <a:pt x="403" y="0"/>
                </a:lnTo>
                <a:lnTo>
                  <a:pt x="104" y="0"/>
                </a:lnTo>
                <a:lnTo>
                  <a:pt x="0" y="62"/>
                </a:lnTo>
                <a:lnTo>
                  <a:pt x="299" y="62"/>
                </a:lnTo>
                <a:close/>
              </a:path>
            </a:pathLst>
          </a:custGeom>
          <a:solidFill>
            <a:srgbClr val="BF9900"/>
          </a:solidFill>
          <a:ln w="9525">
            <a:solidFill>
              <a:srgbClr val="000000"/>
            </a:solidFill>
            <a:prstDash val="solid"/>
            <a:round/>
            <a:headEnd/>
            <a:tailEnd/>
          </a:ln>
        </p:spPr>
        <p:txBody>
          <a:bodyPr/>
          <a:lstStyle/>
          <a:p>
            <a:endParaRPr lang="en-US"/>
          </a:p>
        </p:txBody>
      </p:sp>
      <p:sp>
        <p:nvSpPr>
          <p:cNvPr id="192529" name="Freeform 17"/>
          <p:cNvSpPr>
            <a:spLocks/>
          </p:cNvSpPr>
          <p:nvPr/>
        </p:nvSpPr>
        <p:spPr bwMode="auto">
          <a:xfrm>
            <a:off x="3454400" y="2952750"/>
            <a:ext cx="163513" cy="2209800"/>
          </a:xfrm>
          <a:custGeom>
            <a:avLst/>
            <a:gdLst/>
            <a:ahLst/>
            <a:cxnLst>
              <a:cxn ang="0">
                <a:pos x="0" y="1392"/>
              </a:cxn>
              <a:cxn ang="0">
                <a:pos x="0" y="67"/>
              </a:cxn>
              <a:cxn ang="0">
                <a:pos x="103" y="0"/>
              </a:cxn>
              <a:cxn ang="0">
                <a:pos x="103" y="1325"/>
              </a:cxn>
              <a:cxn ang="0">
                <a:pos x="0" y="1392"/>
              </a:cxn>
            </a:cxnLst>
            <a:rect l="0" t="0" r="r" b="b"/>
            <a:pathLst>
              <a:path w="103" h="1392">
                <a:moveTo>
                  <a:pt x="0" y="1392"/>
                </a:moveTo>
                <a:lnTo>
                  <a:pt x="0" y="67"/>
                </a:lnTo>
                <a:lnTo>
                  <a:pt x="103" y="0"/>
                </a:lnTo>
                <a:lnTo>
                  <a:pt x="103" y="1325"/>
                </a:lnTo>
                <a:lnTo>
                  <a:pt x="0" y="1392"/>
                </a:lnTo>
                <a:close/>
              </a:path>
            </a:pathLst>
          </a:custGeom>
          <a:solidFill>
            <a:srgbClr val="803300"/>
          </a:solidFill>
          <a:ln w="9525">
            <a:solidFill>
              <a:srgbClr val="000000"/>
            </a:solidFill>
            <a:prstDash val="solid"/>
            <a:round/>
            <a:headEnd/>
            <a:tailEnd/>
          </a:ln>
        </p:spPr>
        <p:txBody>
          <a:bodyPr/>
          <a:lstStyle/>
          <a:p>
            <a:endParaRPr lang="en-US"/>
          </a:p>
        </p:txBody>
      </p:sp>
      <p:sp>
        <p:nvSpPr>
          <p:cNvPr id="192530" name="Rectangle 18"/>
          <p:cNvSpPr>
            <a:spLocks noChangeArrowheads="1"/>
          </p:cNvSpPr>
          <p:nvPr/>
        </p:nvSpPr>
        <p:spPr bwMode="auto">
          <a:xfrm>
            <a:off x="2978150" y="3059113"/>
            <a:ext cx="476250" cy="2103437"/>
          </a:xfrm>
          <a:prstGeom prst="rect">
            <a:avLst/>
          </a:prstGeom>
          <a:solidFill>
            <a:srgbClr val="CC3300"/>
          </a:solidFill>
          <a:ln w="9525">
            <a:solidFill>
              <a:srgbClr val="000000"/>
            </a:solidFill>
            <a:miter lim="800000"/>
            <a:headEnd/>
            <a:tailEnd/>
          </a:ln>
        </p:spPr>
        <p:txBody>
          <a:bodyPr/>
          <a:lstStyle/>
          <a:p>
            <a:endParaRPr lang="en-US"/>
          </a:p>
        </p:txBody>
      </p:sp>
      <p:sp>
        <p:nvSpPr>
          <p:cNvPr id="192531" name="Freeform 19"/>
          <p:cNvSpPr>
            <a:spLocks/>
          </p:cNvSpPr>
          <p:nvPr/>
        </p:nvSpPr>
        <p:spPr bwMode="auto">
          <a:xfrm>
            <a:off x="2978150" y="2952750"/>
            <a:ext cx="639763" cy="106363"/>
          </a:xfrm>
          <a:custGeom>
            <a:avLst/>
            <a:gdLst/>
            <a:ahLst/>
            <a:cxnLst>
              <a:cxn ang="0">
                <a:pos x="300" y="67"/>
              </a:cxn>
              <a:cxn ang="0">
                <a:pos x="403" y="0"/>
              </a:cxn>
              <a:cxn ang="0">
                <a:pos x="104" y="0"/>
              </a:cxn>
              <a:cxn ang="0">
                <a:pos x="0" y="67"/>
              </a:cxn>
              <a:cxn ang="0">
                <a:pos x="300" y="67"/>
              </a:cxn>
            </a:cxnLst>
            <a:rect l="0" t="0" r="r" b="b"/>
            <a:pathLst>
              <a:path w="403" h="67">
                <a:moveTo>
                  <a:pt x="300" y="67"/>
                </a:moveTo>
                <a:lnTo>
                  <a:pt x="403" y="0"/>
                </a:lnTo>
                <a:lnTo>
                  <a:pt x="104" y="0"/>
                </a:lnTo>
                <a:lnTo>
                  <a:pt x="0" y="67"/>
                </a:lnTo>
                <a:lnTo>
                  <a:pt x="300" y="67"/>
                </a:lnTo>
                <a:close/>
              </a:path>
            </a:pathLst>
          </a:custGeom>
          <a:solidFill>
            <a:srgbClr val="A84400"/>
          </a:solidFill>
          <a:ln w="9525">
            <a:solidFill>
              <a:srgbClr val="000000"/>
            </a:solidFill>
            <a:prstDash val="solid"/>
            <a:round/>
            <a:headEnd/>
            <a:tailEnd/>
          </a:ln>
        </p:spPr>
        <p:txBody>
          <a:bodyPr/>
          <a:lstStyle/>
          <a:p>
            <a:endParaRPr lang="en-US"/>
          </a:p>
        </p:txBody>
      </p:sp>
      <p:sp>
        <p:nvSpPr>
          <p:cNvPr id="192532" name="Rectangle 20"/>
          <p:cNvSpPr>
            <a:spLocks noChangeArrowheads="1"/>
          </p:cNvSpPr>
          <p:nvPr/>
        </p:nvSpPr>
        <p:spPr bwMode="auto">
          <a:xfrm>
            <a:off x="2513013" y="3346450"/>
            <a:ext cx="406400"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36%</a:t>
            </a:r>
            <a:endParaRPr lang="en-US" sz="2400">
              <a:solidFill>
                <a:srgbClr val="000000"/>
              </a:solidFill>
            </a:endParaRPr>
          </a:p>
        </p:txBody>
      </p:sp>
      <p:sp>
        <p:nvSpPr>
          <p:cNvPr id="192533" name="Rectangle 21"/>
          <p:cNvSpPr>
            <a:spLocks noChangeArrowheads="1"/>
          </p:cNvSpPr>
          <p:nvPr/>
        </p:nvSpPr>
        <p:spPr bwMode="auto">
          <a:xfrm>
            <a:off x="3192463" y="2690813"/>
            <a:ext cx="406400"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53%</a:t>
            </a:r>
            <a:endParaRPr lang="en-US" sz="2400">
              <a:solidFill>
                <a:srgbClr val="000000"/>
              </a:solidFill>
            </a:endParaRPr>
          </a:p>
        </p:txBody>
      </p:sp>
      <p:sp>
        <p:nvSpPr>
          <p:cNvPr id="192534" name="Freeform 22"/>
          <p:cNvSpPr>
            <a:spLocks/>
          </p:cNvSpPr>
          <p:nvPr/>
        </p:nvSpPr>
        <p:spPr bwMode="auto">
          <a:xfrm>
            <a:off x="4403725" y="4695825"/>
            <a:ext cx="155575" cy="466725"/>
          </a:xfrm>
          <a:custGeom>
            <a:avLst/>
            <a:gdLst/>
            <a:ahLst/>
            <a:cxnLst>
              <a:cxn ang="0">
                <a:pos x="0" y="294"/>
              </a:cxn>
              <a:cxn ang="0">
                <a:pos x="0" y="67"/>
              </a:cxn>
              <a:cxn ang="0">
                <a:pos x="98" y="0"/>
              </a:cxn>
              <a:cxn ang="0">
                <a:pos x="98" y="227"/>
              </a:cxn>
              <a:cxn ang="0">
                <a:pos x="0" y="294"/>
              </a:cxn>
            </a:cxnLst>
            <a:rect l="0" t="0" r="r" b="b"/>
            <a:pathLst>
              <a:path w="98" h="294">
                <a:moveTo>
                  <a:pt x="0" y="294"/>
                </a:moveTo>
                <a:lnTo>
                  <a:pt x="0" y="67"/>
                </a:lnTo>
                <a:lnTo>
                  <a:pt x="98" y="0"/>
                </a:lnTo>
                <a:lnTo>
                  <a:pt x="98" y="227"/>
                </a:lnTo>
                <a:lnTo>
                  <a:pt x="0" y="294"/>
                </a:lnTo>
                <a:close/>
              </a:path>
            </a:pathLst>
          </a:custGeom>
          <a:solidFill>
            <a:srgbClr val="806600"/>
          </a:solidFill>
          <a:ln w="9525">
            <a:solidFill>
              <a:srgbClr val="000000"/>
            </a:solidFill>
            <a:prstDash val="solid"/>
            <a:round/>
            <a:headEnd/>
            <a:tailEnd/>
          </a:ln>
        </p:spPr>
        <p:txBody>
          <a:bodyPr/>
          <a:lstStyle/>
          <a:p>
            <a:endParaRPr lang="en-US"/>
          </a:p>
        </p:txBody>
      </p:sp>
      <p:sp>
        <p:nvSpPr>
          <p:cNvPr id="192535" name="Rectangle 23"/>
          <p:cNvSpPr>
            <a:spLocks noChangeArrowheads="1"/>
          </p:cNvSpPr>
          <p:nvPr/>
        </p:nvSpPr>
        <p:spPr bwMode="auto">
          <a:xfrm>
            <a:off x="3929063" y="4802188"/>
            <a:ext cx="474662" cy="360362"/>
          </a:xfrm>
          <a:prstGeom prst="rect">
            <a:avLst/>
          </a:prstGeom>
          <a:solidFill>
            <a:srgbClr val="FFCC00"/>
          </a:solidFill>
          <a:ln w="9525">
            <a:solidFill>
              <a:srgbClr val="000000"/>
            </a:solidFill>
            <a:miter lim="800000"/>
            <a:headEnd/>
            <a:tailEnd/>
          </a:ln>
        </p:spPr>
        <p:txBody>
          <a:bodyPr/>
          <a:lstStyle/>
          <a:p>
            <a:endParaRPr lang="en-US"/>
          </a:p>
        </p:txBody>
      </p:sp>
      <p:sp>
        <p:nvSpPr>
          <p:cNvPr id="192536" name="Freeform 24"/>
          <p:cNvSpPr>
            <a:spLocks/>
          </p:cNvSpPr>
          <p:nvPr/>
        </p:nvSpPr>
        <p:spPr bwMode="auto">
          <a:xfrm>
            <a:off x="3929063" y="4695825"/>
            <a:ext cx="630237" cy="106363"/>
          </a:xfrm>
          <a:custGeom>
            <a:avLst/>
            <a:gdLst/>
            <a:ahLst/>
            <a:cxnLst>
              <a:cxn ang="0">
                <a:pos x="299" y="67"/>
              </a:cxn>
              <a:cxn ang="0">
                <a:pos x="397" y="0"/>
              </a:cxn>
              <a:cxn ang="0">
                <a:pos x="98" y="0"/>
              </a:cxn>
              <a:cxn ang="0">
                <a:pos x="0" y="67"/>
              </a:cxn>
              <a:cxn ang="0">
                <a:pos x="299" y="67"/>
              </a:cxn>
            </a:cxnLst>
            <a:rect l="0" t="0" r="r" b="b"/>
            <a:pathLst>
              <a:path w="397" h="67">
                <a:moveTo>
                  <a:pt x="299" y="67"/>
                </a:moveTo>
                <a:lnTo>
                  <a:pt x="397" y="0"/>
                </a:lnTo>
                <a:lnTo>
                  <a:pt x="98" y="0"/>
                </a:lnTo>
                <a:lnTo>
                  <a:pt x="0" y="67"/>
                </a:lnTo>
                <a:lnTo>
                  <a:pt x="299" y="67"/>
                </a:lnTo>
                <a:close/>
              </a:path>
            </a:pathLst>
          </a:custGeom>
          <a:solidFill>
            <a:srgbClr val="BF9900"/>
          </a:solidFill>
          <a:ln w="9525">
            <a:solidFill>
              <a:srgbClr val="000000"/>
            </a:solidFill>
            <a:prstDash val="solid"/>
            <a:round/>
            <a:headEnd/>
            <a:tailEnd/>
          </a:ln>
        </p:spPr>
        <p:txBody>
          <a:bodyPr/>
          <a:lstStyle/>
          <a:p>
            <a:endParaRPr lang="en-US"/>
          </a:p>
        </p:txBody>
      </p:sp>
      <p:sp>
        <p:nvSpPr>
          <p:cNvPr id="192537" name="Freeform 25"/>
          <p:cNvSpPr>
            <a:spLocks/>
          </p:cNvSpPr>
          <p:nvPr/>
        </p:nvSpPr>
        <p:spPr bwMode="auto">
          <a:xfrm>
            <a:off x="4879975" y="4459288"/>
            <a:ext cx="155575" cy="703262"/>
          </a:xfrm>
          <a:custGeom>
            <a:avLst/>
            <a:gdLst/>
            <a:ahLst/>
            <a:cxnLst>
              <a:cxn ang="0">
                <a:pos x="0" y="443"/>
              </a:cxn>
              <a:cxn ang="0">
                <a:pos x="0" y="67"/>
              </a:cxn>
              <a:cxn ang="0">
                <a:pos x="98" y="0"/>
              </a:cxn>
              <a:cxn ang="0">
                <a:pos x="98" y="376"/>
              </a:cxn>
              <a:cxn ang="0">
                <a:pos x="0" y="443"/>
              </a:cxn>
            </a:cxnLst>
            <a:rect l="0" t="0" r="r" b="b"/>
            <a:pathLst>
              <a:path w="98" h="443">
                <a:moveTo>
                  <a:pt x="0" y="443"/>
                </a:moveTo>
                <a:lnTo>
                  <a:pt x="0" y="67"/>
                </a:lnTo>
                <a:lnTo>
                  <a:pt x="98" y="0"/>
                </a:lnTo>
                <a:lnTo>
                  <a:pt x="98" y="376"/>
                </a:lnTo>
                <a:lnTo>
                  <a:pt x="0" y="443"/>
                </a:lnTo>
                <a:close/>
              </a:path>
            </a:pathLst>
          </a:custGeom>
          <a:solidFill>
            <a:srgbClr val="803300"/>
          </a:solidFill>
          <a:ln w="9525">
            <a:solidFill>
              <a:srgbClr val="000000"/>
            </a:solidFill>
            <a:prstDash val="solid"/>
            <a:round/>
            <a:headEnd/>
            <a:tailEnd/>
          </a:ln>
        </p:spPr>
        <p:txBody>
          <a:bodyPr/>
          <a:lstStyle/>
          <a:p>
            <a:endParaRPr lang="en-US"/>
          </a:p>
        </p:txBody>
      </p:sp>
      <p:sp>
        <p:nvSpPr>
          <p:cNvPr id="192538" name="Rectangle 26"/>
          <p:cNvSpPr>
            <a:spLocks noChangeArrowheads="1"/>
          </p:cNvSpPr>
          <p:nvPr/>
        </p:nvSpPr>
        <p:spPr bwMode="auto">
          <a:xfrm>
            <a:off x="4403725" y="4565650"/>
            <a:ext cx="476250" cy="596900"/>
          </a:xfrm>
          <a:prstGeom prst="rect">
            <a:avLst/>
          </a:prstGeom>
          <a:solidFill>
            <a:srgbClr val="CC3300"/>
          </a:solidFill>
          <a:ln w="9525">
            <a:solidFill>
              <a:srgbClr val="000000"/>
            </a:solidFill>
            <a:miter lim="800000"/>
            <a:headEnd/>
            <a:tailEnd/>
          </a:ln>
        </p:spPr>
        <p:txBody>
          <a:bodyPr/>
          <a:lstStyle/>
          <a:p>
            <a:endParaRPr lang="en-US"/>
          </a:p>
        </p:txBody>
      </p:sp>
      <p:sp>
        <p:nvSpPr>
          <p:cNvPr id="192539" name="Freeform 27"/>
          <p:cNvSpPr>
            <a:spLocks/>
          </p:cNvSpPr>
          <p:nvPr/>
        </p:nvSpPr>
        <p:spPr bwMode="auto">
          <a:xfrm>
            <a:off x="4403725" y="4459288"/>
            <a:ext cx="631825" cy="106362"/>
          </a:xfrm>
          <a:custGeom>
            <a:avLst/>
            <a:gdLst/>
            <a:ahLst/>
            <a:cxnLst>
              <a:cxn ang="0">
                <a:pos x="300" y="67"/>
              </a:cxn>
              <a:cxn ang="0">
                <a:pos x="398" y="0"/>
              </a:cxn>
              <a:cxn ang="0">
                <a:pos x="98" y="0"/>
              </a:cxn>
              <a:cxn ang="0">
                <a:pos x="0" y="67"/>
              </a:cxn>
              <a:cxn ang="0">
                <a:pos x="300" y="67"/>
              </a:cxn>
            </a:cxnLst>
            <a:rect l="0" t="0" r="r" b="b"/>
            <a:pathLst>
              <a:path w="398" h="67">
                <a:moveTo>
                  <a:pt x="300" y="67"/>
                </a:moveTo>
                <a:lnTo>
                  <a:pt x="398" y="0"/>
                </a:lnTo>
                <a:lnTo>
                  <a:pt x="98" y="0"/>
                </a:lnTo>
                <a:lnTo>
                  <a:pt x="0" y="67"/>
                </a:lnTo>
                <a:lnTo>
                  <a:pt x="300" y="67"/>
                </a:lnTo>
                <a:close/>
              </a:path>
            </a:pathLst>
          </a:custGeom>
          <a:solidFill>
            <a:srgbClr val="A84400"/>
          </a:solidFill>
          <a:ln w="9525">
            <a:solidFill>
              <a:srgbClr val="000000"/>
            </a:solidFill>
            <a:prstDash val="solid"/>
            <a:round/>
            <a:headEnd/>
            <a:tailEnd/>
          </a:ln>
        </p:spPr>
        <p:txBody>
          <a:bodyPr/>
          <a:lstStyle/>
          <a:p>
            <a:endParaRPr lang="en-US"/>
          </a:p>
        </p:txBody>
      </p:sp>
      <p:sp>
        <p:nvSpPr>
          <p:cNvPr id="192540" name="Rectangle 28"/>
          <p:cNvSpPr>
            <a:spLocks noChangeArrowheads="1"/>
          </p:cNvSpPr>
          <p:nvPr/>
        </p:nvSpPr>
        <p:spPr bwMode="auto">
          <a:xfrm>
            <a:off x="4075113" y="4425950"/>
            <a:ext cx="293687"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9%</a:t>
            </a:r>
            <a:endParaRPr lang="en-US" sz="2400">
              <a:solidFill>
                <a:srgbClr val="000000"/>
              </a:solidFill>
            </a:endParaRPr>
          </a:p>
        </p:txBody>
      </p:sp>
      <p:sp>
        <p:nvSpPr>
          <p:cNvPr id="192541" name="Rectangle 29"/>
          <p:cNvSpPr>
            <a:spLocks noChangeArrowheads="1"/>
          </p:cNvSpPr>
          <p:nvPr/>
        </p:nvSpPr>
        <p:spPr bwMode="auto">
          <a:xfrm>
            <a:off x="4618038" y="4164013"/>
            <a:ext cx="406400"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15%</a:t>
            </a:r>
            <a:endParaRPr lang="en-US" sz="2400">
              <a:solidFill>
                <a:srgbClr val="000000"/>
              </a:solidFill>
            </a:endParaRPr>
          </a:p>
        </p:txBody>
      </p:sp>
      <p:sp>
        <p:nvSpPr>
          <p:cNvPr id="192542" name="Freeform 30"/>
          <p:cNvSpPr>
            <a:spLocks/>
          </p:cNvSpPr>
          <p:nvPr/>
        </p:nvSpPr>
        <p:spPr bwMode="auto">
          <a:xfrm>
            <a:off x="5821363" y="2879725"/>
            <a:ext cx="165100" cy="2282825"/>
          </a:xfrm>
          <a:custGeom>
            <a:avLst/>
            <a:gdLst/>
            <a:ahLst/>
            <a:cxnLst>
              <a:cxn ang="0">
                <a:pos x="0" y="1438"/>
              </a:cxn>
              <a:cxn ang="0">
                <a:pos x="0" y="62"/>
              </a:cxn>
              <a:cxn ang="0">
                <a:pos x="104" y="0"/>
              </a:cxn>
              <a:cxn ang="0">
                <a:pos x="104" y="1371"/>
              </a:cxn>
              <a:cxn ang="0">
                <a:pos x="0" y="1438"/>
              </a:cxn>
            </a:cxnLst>
            <a:rect l="0" t="0" r="r" b="b"/>
            <a:pathLst>
              <a:path w="104" h="1438">
                <a:moveTo>
                  <a:pt x="0" y="1438"/>
                </a:moveTo>
                <a:lnTo>
                  <a:pt x="0" y="62"/>
                </a:lnTo>
                <a:lnTo>
                  <a:pt x="104" y="0"/>
                </a:lnTo>
                <a:lnTo>
                  <a:pt x="104" y="1371"/>
                </a:lnTo>
                <a:lnTo>
                  <a:pt x="0" y="1438"/>
                </a:lnTo>
                <a:close/>
              </a:path>
            </a:pathLst>
          </a:custGeom>
          <a:solidFill>
            <a:srgbClr val="806600"/>
          </a:solidFill>
          <a:ln w="9525">
            <a:solidFill>
              <a:srgbClr val="000000"/>
            </a:solidFill>
            <a:prstDash val="solid"/>
            <a:round/>
            <a:headEnd/>
            <a:tailEnd/>
          </a:ln>
        </p:spPr>
        <p:txBody>
          <a:bodyPr/>
          <a:lstStyle/>
          <a:p>
            <a:endParaRPr lang="en-US"/>
          </a:p>
        </p:txBody>
      </p:sp>
      <p:sp>
        <p:nvSpPr>
          <p:cNvPr id="192543" name="Rectangle 31"/>
          <p:cNvSpPr>
            <a:spLocks noChangeArrowheads="1"/>
          </p:cNvSpPr>
          <p:nvPr/>
        </p:nvSpPr>
        <p:spPr bwMode="auto">
          <a:xfrm>
            <a:off x="5345113" y="2978150"/>
            <a:ext cx="476250" cy="2184400"/>
          </a:xfrm>
          <a:prstGeom prst="rect">
            <a:avLst/>
          </a:prstGeom>
          <a:solidFill>
            <a:srgbClr val="FFCC00"/>
          </a:solidFill>
          <a:ln w="9525">
            <a:solidFill>
              <a:srgbClr val="000000"/>
            </a:solidFill>
            <a:miter lim="800000"/>
            <a:headEnd/>
            <a:tailEnd/>
          </a:ln>
        </p:spPr>
        <p:txBody>
          <a:bodyPr/>
          <a:lstStyle/>
          <a:p>
            <a:endParaRPr lang="en-US"/>
          </a:p>
        </p:txBody>
      </p:sp>
      <p:sp>
        <p:nvSpPr>
          <p:cNvPr id="192544" name="Freeform 32"/>
          <p:cNvSpPr>
            <a:spLocks/>
          </p:cNvSpPr>
          <p:nvPr/>
        </p:nvSpPr>
        <p:spPr bwMode="auto">
          <a:xfrm>
            <a:off x="5345113" y="2879725"/>
            <a:ext cx="641350" cy="98425"/>
          </a:xfrm>
          <a:custGeom>
            <a:avLst/>
            <a:gdLst/>
            <a:ahLst/>
            <a:cxnLst>
              <a:cxn ang="0">
                <a:pos x="300" y="62"/>
              </a:cxn>
              <a:cxn ang="0">
                <a:pos x="404" y="0"/>
              </a:cxn>
              <a:cxn ang="0">
                <a:pos x="104" y="0"/>
              </a:cxn>
              <a:cxn ang="0">
                <a:pos x="0" y="62"/>
              </a:cxn>
              <a:cxn ang="0">
                <a:pos x="300" y="62"/>
              </a:cxn>
            </a:cxnLst>
            <a:rect l="0" t="0" r="r" b="b"/>
            <a:pathLst>
              <a:path w="404" h="62">
                <a:moveTo>
                  <a:pt x="300" y="62"/>
                </a:moveTo>
                <a:lnTo>
                  <a:pt x="404" y="0"/>
                </a:lnTo>
                <a:lnTo>
                  <a:pt x="104" y="0"/>
                </a:lnTo>
                <a:lnTo>
                  <a:pt x="0" y="62"/>
                </a:lnTo>
                <a:lnTo>
                  <a:pt x="300" y="62"/>
                </a:lnTo>
                <a:close/>
              </a:path>
            </a:pathLst>
          </a:custGeom>
          <a:solidFill>
            <a:srgbClr val="BF9900"/>
          </a:solidFill>
          <a:ln w="9525">
            <a:solidFill>
              <a:srgbClr val="000000"/>
            </a:solidFill>
            <a:prstDash val="solid"/>
            <a:round/>
            <a:headEnd/>
            <a:tailEnd/>
          </a:ln>
        </p:spPr>
        <p:txBody>
          <a:bodyPr/>
          <a:lstStyle/>
          <a:p>
            <a:endParaRPr lang="en-US"/>
          </a:p>
        </p:txBody>
      </p:sp>
      <p:sp>
        <p:nvSpPr>
          <p:cNvPr id="192545" name="Freeform 33"/>
          <p:cNvSpPr>
            <a:spLocks/>
          </p:cNvSpPr>
          <p:nvPr/>
        </p:nvSpPr>
        <p:spPr bwMode="auto">
          <a:xfrm>
            <a:off x="6296025" y="3787775"/>
            <a:ext cx="165100" cy="1374775"/>
          </a:xfrm>
          <a:custGeom>
            <a:avLst/>
            <a:gdLst/>
            <a:ahLst/>
            <a:cxnLst>
              <a:cxn ang="0">
                <a:pos x="0" y="866"/>
              </a:cxn>
              <a:cxn ang="0">
                <a:pos x="0" y="67"/>
              </a:cxn>
              <a:cxn ang="0">
                <a:pos x="104" y="0"/>
              </a:cxn>
              <a:cxn ang="0">
                <a:pos x="104" y="799"/>
              </a:cxn>
              <a:cxn ang="0">
                <a:pos x="0" y="866"/>
              </a:cxn>
            </a:cxnLst>
            <a:rect l="0" t="0" r="r" b="b"/>
            <a:pathLst>
              <a:path w="104" h="866">
                <a:moveTo>
                  <a:pt x="0" y="866"/>
                </a:moveTo>
                <a:lnTo>
                  <a:pt x="0" y="67"/>
                </a:lnTo>
                <a:lnTo>
                  <a:pt x="104" y="0"/>
                </a:lnTo>
                <a:lnTo>
                  <a:pt x="104" y="799"/>
                </a:lnTo>
                <a:lnTo>
                  <a:pt x="0" y="866"/>
                </a:lnTo>
                <a:close/>
              </a:path>
            </a:pathLst>
          </a:custGeom>
          <a:solidFill>
            <a:srgbClr val="803300"/>
          </a:solidFill>
          <a:ln w="9525">
            <a:solidFill>
              <a:srgbClr val="000000"/>
            </a:solidFill>
            <a:prstDash val="solid"/>
            <a:round/>
            <a:headEnd/>
            <a:tailEnd/>
          </a:ln>
        </p:spPr>
        <p:txBody>
          <a:bodyPr/>
          <a:lstStyle/>
          <a:p>
            <a:endParaRPr lang="en-US"/>
          </a:p>
        </p:txBody>
      </p:sp>
      <p:sp>
        <p:nvSpPr>
          <p:cNvPr id="192546" name="Rectangle 34"/>
          <p:cNvSpPr>
            <a:spLocks noChangeArrowheads="1"/>
          </p:cNvSpPr>
          <p:nvPr/>
        </p:nvSpPr>
        <p:spPr bwMode="auto">
          <a:xfrm>
            <a:off x="5821363" y="3894138"/>
            <a:ext cx="474662" cy="1268412"/>
          </a:xfrm>
          <a:prstGeom prst="rect">
            <a:avLst/>
          </a:prstGeom>
          <a:solidFill>
            <a:srgbClr val="CC3300"/>
          </a:solidFill>
          <a:ln w="9525">
            <a:solidFill>
              <a:srgbClr val="000000"/>
            </a:solidFill>
            <a:miter lim="800000"/>
            <a:headEnd/>
            <a:tailEnd/>
          </a:ln>
        </p:spPr>
        <p:txBody>
          <a:bodyPr/>
          <a:lstStyle/>
          <a:p>
            <a:endParaRPr lang="en-US"/>
          </a:p>
        </p:txBody>
      </p:sp>
      <p:sp>
        <p:nvSpPr>
          <p:cNvPr id="192547" name="Freeform 35"/>
          <p:cNvSpPr>
            <a:spLocks/>
          </p:cNvSpPr>
          <p:nvPr/>
        </p:nvSpPr>
        <p:spPr bwMode="auto">
          <a:xfrm>
            <a:off x="5821363" y="3787775"/>
            <a:ext cx="639762" cy="106363"/>
          </a:xfrm>
          <a:custGeom>
            <a:avLst/>
            <a:gdLst/>
            <a:ahLst/>
            <a:cxnLst>
              <a:cxn ang="0">
                <a:pos x="299" y="67"/>
              </a:cxn>
              <a:cxn ang="0">
                <a:pos x="403" y="0"/>
              </a:cxn>
              <a:cxn ang="0">
                <a:pos x="104" y="0"/>
              </a:cxn>
              <a:cxn ang="0">
                <a:pos x="0" y="67"/>
              </a:cxn>
              <a:cxn ang="0">
                <a:pos x="299" y="67"/>
              </a:cxn>
            </a:cxnLst>
            <a:rect l="0" t="0" r="r" b="b"/>
            <a:pathLst>
              <a:path w="403" h="67">
                <a:moveTo>
                  <a:pt x="299" y="67"/>
                </a:moveTo>
                <a:lnTo>
                  <a:pt x="403" y="0"/>
                </a:lnTo>
                <a:lnTo>
                  <a:pt x="104" y="0"/>
                </a:lnTo>
                <a:lnTo>
                  <a:pt x="0" y="67"/>
                </a:lnTo>
                <a:lnTo>
                  <a:pt x="299" y="67"/>
                </a:lnTo>
                <a:close/>
              </a:path>
            </a:pathLst>
          </a:custGeom>
          <a:solidFill>
            <a:srgbClr val="A84400"/>
          </a:solidFill>
          <a:ln w="9525">
            <a:solidFill>
              <a:srgbClr val="000000"/>
            </a:solidFill>
            <a:prstDash val="solid"/>
            <a:round/>
            <a:headEnd/>
            <a:tailEnd/>
          </a:ln>
        </p:spPr>
        <p:txBody>
          <a:bodyPr/>
          <a:lstStyle/>
          <a:p>
            <a:endParaRPr lang="en-US"/>
          </a:p>
        </p:txBody>
      </p:sp>
      <p:sp>
        <p:nvSpPr>
          <p:cNvPr id="192548" name="Rectangle 36"/>
          <p:cNvSpPr>
            <a:spLocks noChangeArrowheads="1"/>
          </p:cNvSpPr>
          <p:nvPr/>
        </p:nvSpPr>
        <p:spPr bwMode="auto">
          <a:xfrm>
            <a:off x="5462588" y="2609850"/>
            <a:ext cx="406400"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55%</a:t>
            </a:r>
            <a:endParaRPr lang="en-US" sz="2400">
              <a:solidFill>
                <a:srgbClr val="000000"/>
              </a:solidFill>
            </a:endParaRPr>
          </a:p>
        </p:txBody>
      </p:sp>
      <p:sp>
        <p:nvSpPr>
          <p:cNvPr id="192549" name="Rectangle 37"/>
          <p:cNvSpPr>
            <a:spLocks noChangeArrowheads="1"/>
          </p:cNvSpPr>
          <p:nvPr/>
        </p:nvSpPr>
        <p:spPr bwMode="auto">
          <a:xfrm>
            <a:off x="6043613" y="3533775"/>
            <a:ext cx="406400"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32%</a:t>
            </a:r>
            <a:endParaRPr lang="en-US" sz="2400">
              <a:solidFill>
                <a:srgbClr val="000000"/>
              </a:solidFill>
            </a:endParaRPr>
          </a:p>
        </p:txBody>
      </p:sp>
      <p:sp>
        <p:nvSpPr>
          <p:cNvPr id="192550" name="Line 38"/>
          <p:cNvSpPr>
            <a:spLocks noChangeShapeType="1"/>
          </p:cNvSpPr>
          <p:nvPr/>
        </p:nvSpPr>
        <p:spPr bwMode="auto">
          <a:xfrm>
            <a:off x="2270125" y="5162550"/>
            <a:ext cx="4268788" cy="1588"/>
          </a:xfrm>
          <a:prstGeom prst="line">
            <a:avLst/>
          </a:prstGeom>
          <a:noFill/>
          <a:ln w="9525">
            <a:solidFill>
              <a:srgbClr val="000000"/>
            </a:solidFill>
            <a:round/>
            <a:headEnd/>
            <a:tailEnd/>
          </a:ln>
        </p:spPr>
        <p:txBody>
          <a:bodyPr/>
          <a:lstStyle/>
          <a:p>
            <a:endParaRPr lang="en-US"/>
          </a:p>
        </p:txBody>
      </p:sp>
      <p:sp>
        <p:nvSpPr>
          <p:cNvPr id="192551" name="Rectangle 39"/>
          <p:cNvSpPr>
            <a:spLocks noChangeArrowheads="1"/>
          </p:cNvSpPr>
          <p:nvPr/>
        </p:nvSpPr>
        <p:spPr bwMode="auto">
          <a:xfrm>
            <a:off x="2647950" y="5219700"/>
            <a:ext cx="587375"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Better</a:t>
            </a:r>
            <a:endParaRPr lang="en-US" sz="2400">
              <a:solidFill>
                <a:srgbClr val="000000"/>
              </a:solidFill>
            </a:endParaRPr>
          </a:p>
        </p:txBody>
      </p:sp>
      <p:sp>
        <p:nvSpPr>
          <p:cNvPr id="192552" name="Rectangle 40"/>
          <p:cNvSpPr>
            <a:spLocks noChangeArrowheads="1"/>
          </p:cNvSpPr>
          <p:nvPr/>
        </p:nvSpPr>
        <p:spPr bwMode="auto">
          <a:xfrm>
            <a:off x="4054475" y="5219700"/>
            <a:ext cx="620713"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Worse</a:t>
            </a:r>
            <a:endParaRPr lang="en-US" sz="2400">
              <a:solidFill>
                <a:srgbClr val="000000"/>
              </a:solidFill>
            </a:endParaRPr>
          </a:p>
        </p:txBody>
      </p:sp>
      <p:sp>
        <p:nvSpPr>
          <p:cNvPr id="192553" name="Rectangle 41"/>
          <p:cNvSpPr>
            <a:spLocks noChangeArrowheads="1"/>
          </p:cNvSpPr>
          <p:nvPr/>
        </p:nvSpPr>
        <p:spPr bwMode="auto">
          <a:xfrm>
            <a:off x="5334000" y="5257800"/>
            <a:ext cx="1200150" cy="488950"/>
          </a:xfrm>
          <a:prstGeom prst="rect">
            <a:avLst/>
          </a:prstGeom>
          <a:noFill/>
          <a:ln w="9525">
            <a:noFill/>
            <a:miter lim="800000"/>
            <a:headEnd/>
            <a:tailEnd/>
          </a:ln>
        </p:spPr>
        <p:txBody>
          <a:bodyPr lIns="0" tIns="0" rIns="0" bIns="0">
            <a:spAutoFit/>
          </a:bodyPr>
          <a:lstStyle/>
          <a:p>
            <a:pPr eaLnBrk="1" hangingPunct="1"/>
            <a:r>
              <a:rPr lang="en-US" sz="1600" b="1">
                <a:solidFill>
                  <a:srgbClr val="000000"/>
                </a:solidFill>
                <a:latin typeface="Arial" charset="0"/>
              </a:rPr>
              <a:t>About the same</a:t>
            </a:r>
          </a:p>
        </p:txBody>
      </p:sp>
      <p:sp>
        <p:nvSpPr>
          <p:cNvPr id="192554" name="Rectangle 42"/>
          <p:cNvSpPr>
            <a:spLocks noChangeArrowheads="1"/>
          </p:cNvSpPr>
          <p:nvPr/>
        </p:nvSpPr>
        <p:spPr bwMode="auto">
          <a:xfrm>
            <a:off x="6935788" y="2732088"/>
            <a:ext cx="146050" cy="122237"/>
          </a:xfrm>
          <a:prstGeom prst="rect">
            <a:avLst/>
          </a:prstGeom>
          <a:solidFill>
            <a:srgbClr val="FFCC00"/>
          </a:solidFill>
          <a:ln w="9525">
            <a:solidFill>
              <a:srgbClr val="000000"/>
            </a:solidFill>
            <a:miter lim="800000"/>
            <a:headEnd/>
            <a:tailEnd/>
          </a:ln>
        </p:spPr>
        <p:txBody>
          <a:bodyPr/>
          <a:lstStyle/>
          <a:p>
            <a:endParaRPr lang="en-US"/>
          </a:p>
        </p:txBody>
      </p:sp>
      <p:sp>
        <p:nvSpPr>
          <p:cNvPr id="192555" name="Rectangle 43"/>
          <p:cNvSpPr>
            <a:spLocks noChangeArrowheads="1"/>
          </p:cNvSpPr>
          <p:nvPr/>
        </p:nvSpPr>
        <p:spPr bwMode="auto">
          <a:xfrm>
            <a:off x="7150100" y="2684463"/>
            <a:ext cx="495300"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Boys</a:t>
            </a:r>
            <a:endParaRPr lang="en-US" sz="2400">
              <a:solidFill>
                <a:srgbClr val="000000"/>
              </a:solidFill>
            </a:endParaRPr>
          </a:p>
        </p:txBody>
      </p:sp>
      <p:sp>
        <p:nvSpPr>
          <p:cNvPr id="192556" name="Rectangle 44"/>
          <p:cNvSpPr>
            <a:spLocks noChangeArrowheads="1"/>
          </p:cNvSpPr>
          <p:nvPr/>
        </p:nvSpPr>
        <p:spPr bwMode="auto">
          <a:xfrm>
            <a:off x="6935788" y="3255963"/>
            <a:ext cx="146050" cy="122237"/>
          </a:xfrm>
          <a:prstGeom prst="rect">
            <a:avLst/>
          </a:prstGeom>
          <a:solidFill>
            <a:srgbClr val="CC3300"/>
          </a:solidFill>
          <a:ln w="9525">
            <a:solidFill>
              <a:srgbClr val="000000"/>
            </a:solidFill>
            <a:miter lim="800000"/>
            <a:headEnd/>
            <a:tailEnd/>
          </a:ln>
        </p:spPr>
        <p:txBody>
          <a:bodyPr/>
          <a:lstStyle/>
          <a:p>
            <a:endParaRPr lang="en-US"/>
          </a:p>
        </p:txBody>
      </p:sp>
      <p:sp>
        <p:nvSpPr>
          <p:cNvPr id="192557" name="Rectangle 45"/>
          <p:cNvSpPr>
            <a:spLocks noChangeArrowheads="1"/>
          </p:cNvSpPr>
          <p:nvPr/>
        </p:nvSpPr>
        <p:spPr bwMode="auto">
          <a:xfrm>
            <a:off x="7150100" y="3208338"/>
            <a:ext cx="465138" cy="244475"/>
          </a:xfrm>
          <a:prstGeom prst="rect">
            <a:avLst/>
          </a:prstGeom>
          <a:noFill/>
          <a:ln w="9525">
            <a:noFill/>
            <a:miter lim="800000"/>
            <a:headEnd/>
            <a:tailEnd/>
          </a:ln>
        </p:spPr>
        <p:txBody>
          <a:bodyPr wrap="none" lIns="0" tIns="0" rIns="0" bIns="0">
            <a:spAutoFit/>
          </a:bodyPr>
          <a:lstStyle/>
          <a:p>
            <a:pPr eaLnBrk="1" hangingPunct="1"/>
            <a:r>
              <a:rPr lang="en-US" sz="1600" b="1">
                <a:solidFill>
                  <a:srgbClr val="000000"/>
                </a:solidFill>
                <a:latin typeface="Arial" charset="0"/>
              </a:rPr>
              <a:t>Girls</a:t>
            </a:r>
            <a:endParaRPr lang="en-US" sz="240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92515"/>
                                        </p:tgtEl>
                                        <p:attrNameLst>
                                          <p:attrName>style.visibility</p:attrName>
                                        </p:attrNameLst>
                                      </p:cBhvr>
                                      <p:to>
                                        <p:strVal val="visible"/>
                                      </p:to>
                                    </p:set>
                                    <p:anim calcmode="lin" valueType="num">
                                      <p:cBhvr>
                                        <p:cTn id="7" dur="1000" fill="hold"/>
                                        <p:tgtEl>
                                          <p:spTgt spid="192515"/>
                                        </p:tgtEl>
                                        <p:attrNameLst>
                                          <p:attrName>ppt_w</p:attrName>
                                        </p:attrNameLst>
                                      </p:cBhvr>
                                      <p:tavLst>
                                        <p:tav tm="0">
                                          <p:val>
                                            <p:strVal val="#ppt_w*0.70"/>
                                          </p:val>
                                        </p:tav>
                                        <p:tav tm="100000">
                                          <p:val>
                                            <p:strVal val="#ppt_w"/>
                                          </p:val>
                                        </p:tav>
                                      </p:tavLst>
                                    </p:anim>
                                    <p:anim calcmode="lin" valueType="num">
                                      <p:cBhvr>
                                        <p:cTn id="8" dur="1000" fill="hold"/>
                                        <p:tgtEl>
                                          <p:spTgt spid="192515"/>
                                        </p:tgtEl>
                                        <p:attrNameLst>
                                          <p:attrName>ppt_h</p:attrName>
                                        </p:attrNameLst>
                                      </p:cBhvr>
                                      <p:tavLst>
                                        <p:tav tm="0">
                                          <p:val>
                                            <p:strVal val="#ppt_h"/>
                                          </p:val>
                                        </p:tav>
                                        <p:tav tm="100000">
                                          <p:val>
                                            <p:strVal val="#ppt_h"/>
                                          </p:val>
                                        </p:tav>
                                      </p:tavLst>
                                    </p:anim>
                                    <p:animEffect transition="in" filter="fade">
                                      <p:cBhvr>
                                        <p:cTn id="9" dur="1000"/>
                                        <p:tgtEl>
                                          <p:spTgt spid="19251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92551"/>
                                        </p:tgtEl>
                                        <p:attrNameLst>
                                          <p:attrName>style.visibility</p:attrName>
                                        </p:attrNameLst>
                                      </p:cBhvr>
                                      <p:to>
                                        <p:strVal val="visible"/>
                                      </p:to>
                                    </p:set>
                                    <p:anim calcmode="lin" valueType="num">
                                      <p:cBhvr>
                                        <p:cTn id="14" dur="1000" fill="hold"/>
                                        <p:tgtEl>
                                          <p:spTgt spid="192551"/>
                                        </p:tgtEl>
                                        <p:attrNameLst>
                                          <p:attrName>ppt_w</p:attrName>
                                        </p:attrNameLst>
                                      </p:cBhvr>
                                      <p:tavLst>
                                        <p:tav tm="0">
                                          <p:val>
                                            <p:fltVal val="0"/>
                                          </p:val>
                                        </p:tav>
                                        <p:tav tm="100000">
                                          <p:val>
                                            <p:strVal val="#ppt_w"/>
                                          </p:val>
                                        </p:tav>
                                      </p:tavLst>
                                    </p:anim>
                                    <p:anim calcmode="lin" valueType="num">
                                      <p:cBhvr>
                                        <p:cTn id="15" dur="1000" fill="hold"/>
                                        <p:tgtEl>
                                          <p:spTgt spid="192551"/>
                                        </p:tgtEl>
                                        <p:attrNameLst>
                                          <p:attrName>ppt_h</p:attrName>
                                        </p:attrNameLst>
                                      </p:cBhvr>
                                      <p:tavLst>
                                        <p:tav tm="0">
                                          <p:val>
                                            <p:fltVal val="0"/>
                                          </p:val>
                                        </p:tav>
                                        <p:tav tm="100000">
                                          <p:val>
                                            <p:strVal val="#ppt_h"/>
                                          </p:val>
                                        </p:tav>
                                      </p:tavLst>
                                    </p:anim>
                                    <p:animEffect transition="in" filter="fade">
                                      <p:cBhvr>
                                        <p:cTn id="16" dur="1000"/>
                                        <p:tgtEl>
                                          <p:spTgt spid="19255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92553"/>
                                        </p:tgtEl>
                                        <p:attrNameLst>
                                          <p:attrName>style.visibility</p:attrName>
                                        </p:attrNameLst>
                                      </p:cBhvr>
                                      <p:to>
                                        <p:strVal val="visible"/>
                                      </p:to>
                                    </p:set>
                                    <p:anim calcmode="lin" valueType="num">
                                      <p:cBhvr>
                                        <p:cTn id="21" dur="1000" fill="hold"/>
                                        <p:tgtEl>
                                          <p:spTgt spid="192553"/>
                                        </p:tgtEl>
                                        <p:attrNameLst>
                                          <p:attrName>ppt_w</p:attrName>
                                        </p:attrNameLst>
                                      </p:cBhvr>
                                      <p:tavLst>
                                        <p:tav tm="0">
                                          <p:val>
                                            <p:fltVal val="0"/>
                                          </p:val>
                                        </p:tav>
                                        <p:tav tm="100000">
                                          <p:val>
                                            <p:strVal val="#ppt_w"/>
                                          </p:val>
                                        </p:tav>
                                      </p:tavLst>
                                    </p:anim>
                                    <p:anim calcmode="lin" valueType="num">
                                      <p:cBhvr>
                                        <p:cTn id="22" dur="1000" fill="hold"/>
                                        <p:tgtEl>
                                          <p:spTgt spid="192553"/>
                                        </p:tgtEl>
                                        <p:attrNameLst>
                                          <p:attrName>ppt_h</p:attrName>
                                        </p:attrNameLst>
                                      </p:cBhvr>
                                      <p:tavLst>
                                        <p:tav tm="0">
                                          <p:val>
                                            <p:fltVal val="0"/>
                                          </p:val>
                                        </p:tav>
                                        <p:tav tm="100000">
                                          <p:val>
                                            <p:strVal val="#ppt_h"/>
                                          </p:val>
                                        </p:tav>
                                      </p:tavLst>
                                    </p:anim>
                                    <p:animEffect transition="in" filter="fade">
                                      <p:cBhvr>
                                        <p:cTn id="23" dur="1000"/>
                                        <p:tgtEl>
                                          <p:spTgt spid="19255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92552"/>
                                        </p:tgtEl>
                                        <p:attrNameLst>
                                          <p:attrName>style.visibility</p:attrName>
                                        </p:attrNameLst>
                                      </p:cBhvr>
                                      <p:to>
                                        <p:strVal val="visible"/>
                                      </p:to>
                                    </p:set>
                                    <p:anim calcmode="lin" valueType="num">
                                      <p:cBhvr>
                                        <p:cTn id="28" dur="1000" fill="hold"/>
                                        <p:tgtEl>
                                          <p:spTgt spid="192552"/>
                                        </p:tgtEl>
                                        <p:attrNameLst>
                                          <p:attrName>ppt_w</p:attrName>
                                        </p:attrNameLst>
                                      </p:cBhvr>
                                      <p:tavLst>
                                        <p:tav tm="0">
                                          <p:val>
                                            <p:fltVal val="0"/>
                                          </p:val>
                                        </p:tav>
                                        <p:tav tm="100000">
                                          <p:val>
                                            <p:strVal val="#ppt_w"/>
                                          </p:val>
                                        </p:tav>
                                      </p:tavLst>
                                    </p:anim>
                                    <p:anim calcmode="lin" valueType="num">
                                      <p:cBhvr>
                                        <p:cTn id="29" dur="1000" fill="hold"/>
                                        <p:tgtEl>
                                          <p:spTgt spid="192552"/>
                                        </p:tgtEl>
                                        <p:attrNameLst>
                                          <p:attrName>ppt_h</p:attrName>
                                        </p:attrNameLst>
                                      </p:cBhvr>
                                      <p:tavLst>
                                        <p:tav tm="0">
                                          <p:val>
                                            <p:fltVal val="0"/>
                                          </p:val>
                                        </p:tav>
                                        <p:tav tm="100000">
                                          <p:val>
                                            <p:strVal val="#ppt_h"/>
                                          </p:val>
                                        </p:tav>
                                      </p:tavLst>
                                    </p:anim>
                                    <p:animEffect transition="in" filter="fade">
                                      <p:cBhvr>
                                        <p:cTn id="30" dur="1000"/>
                                        <p:tgtEl>
                                          <p:spTgt spid="1925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p:bldP spid="192551" grpId="0"/>
      <p:bldP spid="192552" grpId="0"/>
      <p:bldP spid="19255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r>
              <a:rPr lang="en-US" sz="3700">
                <a:solidFill>
                  <a:schemeClr val="hlink"/>
                </a:solidFill>
                <a:effectLst/>
              </a:rPr>
              <a:t>Risks of Going Undiagnosed</a:t>
            </a:r>
            <a:endParaRPr lang="en-US" sz="2400">
              <a:solidFill>
                <a:schemeClr val="hlink"/>
              </a:solidFill>
              <a:effectLst/>
            </a:endParaRPr>
          </a:p>
        </p:txBody>
      </p:sp>
      <p:sp>
        <p:nvSpPr>
          <p:cNvPr id="194563" name="Rectangle 3"/>
          <p:cNvSpPr>
            <a:spLocks noGrp="1" noChangeArrowheads="1"/>
          </p:cNvSpPr>
          <p:nvPr>
            <p:ph type="body" idx="1"/>
          </p:nvPr>
        </p:nvSpPr>
        <p:spPr>
          <a:xfrm>
            <a:off x="457200" y="1752600"/>
            <a:ext cx="8229600" cy="4530725"/>
          </a:xfrm>
        </p:spPr>
        <p:txBody>
          <a:bodyPr/>
          <a:lstStyle/>
          <a:p>
            <a:r>
              <a:rPr lang="en-US" sz="2800" b="1">
                <a:solidFill>
                  <a:srgbClr val="000000"/>
                </a:solidFill>
                <a:effectLst/>
              </a:rPr>
              <a:t>Females at greater risk for cigarette smoking than males</a:t>
            </a:r>
          </a:p>
          <a:p>
            <a:r>
              <a:rPr lang="en-US" sz="2800" b="1">
                <a:solidFill>
                  <a:srgbClr val="000000"/>
                </a:solidFill>
                <a:effectLst/>
              </a:rPr>
              <a:t>Alcohol/drug abuse risk greater</a:t>
            </a:r>
          </a:p>
          <a:p>
            <a:r>
              <a:rPr lang="en-US" sz="2800" b="1">
                <a:solidFill>
                  <a:srgbClr val="000000"/>
                </a:solidFill>
                <a:effectLst/>
              </a:rPr>
              <a:t>Sexual promiscuity/pregnancy/STD’s</a:t>
            </a:r>
          </a:p>
          <a:p>
            <a:r>
              <a:rPr lang="en-US" sz="2800" b="1">
                <a:solidFill>
                  <a:srgbClr val="000000"/>
                </a:solidFill>
                <a:effectLst/>
              </a:rPr>
              <a:t>Low self-esteem - greater in females than males</a:t>
            </a:r>
          </a:p>
          <a:p>
            <a:r>
              <a:rPr lang="en-US" sz="2800" b="1">
                <a:solidFill>
                  <a:srgbClr val="000000"/>
                </a:solidFill>
                <a:effectLst/>
              </a:rPr>
              <a:t>Chronic underachievement</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457200" y="762000"/>
            <a:ext cx="8686800" cy="1143000"/>
          </a:xfrm>
        </p:spPr>
        <p:txBody>
          <a:bodyPr/>
          <a:lstStyle/>
          <a:p>
            <a:r>
              <a:rPr lang="en-US">
                <a:solidFill>
                  <a:schemeClr val="hlink"/>
                </a:solidFill>
                <a:effectLst/>
              </a:rPr>
              <a:t>Program for Achieving Success</a:t>
            </a:r>
            <a:r>
              <a:rPr lang="en-US" b="0">
                <a:solidFill>
                  <a:schemeClr val="bg2"/>
                </a:solidFill>
              </a:rPr>
              <a:t/>
            </a:r>
            <a:br>
              <a:rPr lang="en-US" b="0">
                <a:solidFill>
                  <a:schemeClr val="bg2"/>
                </a:solidFill>
              </a:rPr>
            </a:br>
            <a:r>
              <a:rPr lang="en-US" sz="2800" b="0">
                <a:solidFill>
                  <a:schemeClr val="bg2"/>
                </a:solidFill>
              </a:rPr>
              <a:t/>
            </a:r>
            <a:br>
              <a:rPr lang="en-US" sz="2800" b="0">
                <a:solidFill>
                  <a:schemeClr val="bg2"/>
                </a:solidFill>
              </a:rPr>
            </a:br>
            <a:endParaRPr lang="en-US" sz="3700" b="0">
              <a:solidFill>
                <a:schemeClr val="bg2"/>
              </a:solidFill>
            </a:endParaRPr>
          </a:p>
        </p:txBody>
      </p:sp>
      <p:sp>
        <p:nvSpPr>
          <p:cNvPr id="196611" name="Rectangle 3"/>
          <p:cNvSpPr>
            <a:spLocks noGrp="1" noChangeArrowheads="1"/>
          </p:cNvSpPr>
          <p:nvPr>
            <p:ph type="body" idx="1"/>
          </p:nvPr>
        </p:nvSpPr>
        <p:spPr>
          <a:xfrm>
            <a:off x="533400" y="1676400"/>
            <a:ext cx="8229600" cy="3771900"/>
          </a:xfrm>
        </p:spPr>
        <p:txBody>
          <a:bodyPr/>
          <a:lstStyle/>
          <a:p>
            <a:r>
              <a:rPr lang="en-US" sz="2400" b="1">
                <a:solidFill>
                  <a:srgbClr val="000000"/>
                </a:solidFill>
                <a:effectLst/>
              </a:rPr>
              <a:t>Education (Self-knowledge)</a:t>
            </a:r>
          </a:p>
          <a:p>
            <a:r>
              <a:rPr lang="en-US" sz="2400" b="1">
                <a:solidFill>
                  <a:srgbClr val="000000"/>
                </a:solidFill>
                <a:effectLst/>
              </a:rPr>
              <a:t>Self-advocacy</a:t>
            </a:r>
          </a:p>
          <a:p>
            <a:r>
              <a:rPr lang="en-US" sz="2400" b="1">
                <a:solidFill>
                  <a:srgbClr val="000000"/>
                </a:solidFill>
                <a:effectLst/>
              </a:rPr>
              <a:t>Support Groups</a:t>
            </a:r>
          </a:p>
          <a:p>
            <a:r>
              <a:rPr lang="en-US" sz="2400" b="1">
                <a:solidFill>
                  <a:srgbClr val="000000"/>
                </a:solidFill>
                <a:effectLst/>
              </a:rPr>
              <a:t>Counseling/Psychotherapy/Family Therapy</a:t>
            </a:r>
          </a:p>
          <a:p>
            <a:r>
              <a:rPr lang="en-US" sz="2400" b="1">
                <a:solidFill>
                  <a:srgbClr val="000000"/>
                </a:solidFill>
                <a:effectLst/>
              </a:rPr>
              <a:t>Creating an AD/HD-Friendly Lifestyle</a:t>
            </a:r>
          </a:p>
          <a:p>
            <a:r>
              <a:rPr lang="en-US" sz="2400" b="1">
                <a:solidFill>
                  <a:srgbClr val="000000"/>
                </a:solidFill>
                <a:effectLst/>
              </a:rPr>
              <a:t>Medication</a:t>
            </a:r>
          </a:p>
          <a:p>
            <a:r>
              <a:rPr lang="en-US" sz="2400" b="1">
                <a:solidFill>
                  <a:srgbClr val="000000"/>
                </a:solidFill>
                <a:effectLst/>
              </a:rPr>
              <a:t>Improving organization skills/Professional Organizer</a:t>
            </a:r>
          </a:p>
          <a:p>
            <a:r>
              <a:rPr lang="en-US" sz="2400" b="1">
                <a:solidFill>
                  <a:srgbClr val="000000"/>
                </a:solidFill>
                <a:effectLst/>
              </a:rPr>
              <a:t>Coaching</a:t>
            </a:r>
          </a:p>
          <a:p>
            <a:r>
              <a:rPr lang="en-US" sz="2400" b="1">
                <a:solidFill>
                  <a:srgbClr val="000000"/>
                </a:solidFill>
                <a:effectLst/>
              </a:rPr>
              <a:t>Pursuing a Healthy Lifestyle</a:t>
            </a: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US" sz="4800">
                <a:solidFill>
                  <a:schemeClr val="hlink"/>
                </a:solidFill>
                <a:effectLst/>
              </a:rPr>
              <a:t>Treatment Issues for Girls</a:t>
            </a:r>
          </a:p>
        </p:txBody>
      </p:sp>
      <p:sp>
        <p:nvSpPr>
          <p:cNvPr id="198659" name="Rectangle 3"/>
          <p:cNvSpPr>
            <a:spLocks noGrp="1" noChangeArrowheads="1"/>
          </p:cNvSpPr>
          <p:nvPr>
            <p:ph type="body" idx="1"/>
          </p:nvPr>
        </p:nvSpPr>
        <p:spPr>
          <a:xfrm>
            <a:off x="457200" y="1828800"/>
            <a:ext cx="8229600" cy="4525963"/>
          </a:xfrm>
        </p:spPr>
        <p:txBody>
          <a:bodyPr/>
          <a:lstStyle/>
          <a:p>
            <a:r>
              <a:rPr lang="en-US" b="1">
                <a:solidFill>
                  <a:srgbClr val="000000"/>
                </a:solidFill>
                <a:effectLst/>
              </a:rPr>
              <a:t>Don’t need as much “behavior management” work </a:t>
            </a:r>
          </a:p>
          <a:p>
            <a:r>
              <a:rPr lang="en-US" b="1">
                <a:solidFill>
                  <a:srgbClr val="000000"/>
                </a:solidFill>
                <a:effectLst/>
              </a:rPr>
              <a:t>Mother/daughter issues</a:t>
            </a:r>
          </a:p>
          <a:p>
            <a:r>
              <a:rPr lang="en-US" b="1">
                <a:solidFill>
                  <a:srgbClr val="000000"/>
                </a:solidFill>
                <a:effectLst/>
              </a:rPr>
              <a:t>Peer issues more intense</a:t>
            </a:r>
          </a:p>
          <a:p>
            <a:r>
              <a:rPr lang="en-US" b="1">
                <a:solidFill>
                  <a:srgbClr val="000000"/>
                </a:solidFill>
                <a:effectLst/>
              </a:rPr>
              <a:t>Stronger need to work on social skills</a:t>
            </a:r>
          </a:p>
          <a:p>
            <a:r>
              <a:rPr lang="en-US" b="1">
                <a:solidFill>
                  <a:srgbClr val="000000"/>
                </a:solidFill>
                <a:effectLst/>
              </a:rPr>
              <a:t>Self-esteem and shame need to be AD/HDressed (CBT)</a:t>
            </a: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n-US">
                <a:solidFill>
                  <a:schemeClr val="hlink"/>
                </a:solidFill>
                <a:effectLst/>
              </a:rPr>
              <a:t>Medications</a:t>
            </a:r>
          </a:p>
        </p:txBody>
      </p:sp>
      <p:sp>
        <p:nvSpPr>
          <p:cNvPr id="204803" name="Rectangle 3"/>
          <p:cNvSpPr>
            <a:spLocks noGrp="1" noChangeArrowheads="1"/>
          </p:cNvSpPr>
          <p:nvPr>
            <p:ph type="body" idx="1"/>
          </p:nvPr>
        </p:nvSpPr>
        <p:spPr>
          <a:xfrm>
            <a:off x="457200" y="1143000"/>
            <a:ext cx="8229600" cy="5410200"/>
          </a:xfrm>
        </p:spPr>
        <p:txBody>
          <a:bodyPr/>
          <a:lstStyle/>
          <a:p>
            <a:pPr>
              <a:lnSpc>
                <a:spcPct val="80000"/>
              </a:lnSpc>
              <a:buFont typeface="Wingdings" pitchFamily="2" charset="2"/>
              <a:buNone/>
            </a:pPr>
            <a:endParaRPr lang="en-GB" sz="1400" b="1"/>
          </a:p>
          <a:p>
            <a:pPr>
              <a:lnSpc>
                <a:spcPct val="80000"/>
              </a:lnSpc>
            </a:pPr>
            <a:r>
              <a:rPr lang="en-US" sz="2400" b="1">
                <a:solidFill>
                  <a:srgbClr val="000000"/>
                </a:solidFill>
                <a:effectLst/>
              </a:rPr>
              <a:t>Girls of all ages treated with AD/HD medications had greater improvement in AD/HD symptoms than girls who did not receive active treatment. </a:t>
            </a:r>
          </a:p>
          <a:p>
            <a:pPr>
              <a:lnSpc>
                <a:spcPct val="80000"/>
              </a:lnSpc>
              <a:buFont typeface="Wingdings" pitchFamily="2" charset="2"/>
              <a:buNone/>
            </a:pPr>
            <a:endParaRPr lang="en-US" sz="2400" b="1">
              <a:solidFill>
                <a:srgbClr val="000000"/>
              </a:solidFill>
              <a:effectLst/>
            </a:endParaRPr>
          </a:p>
          <a:p>
            <a:pPr>
              <a:lnSpc>
                <a:spcPct val="80000"/>
              </a:lnSpc>
            </a:pPr>
            <a:r>
              <a:rPr lang="en-US" sz="2400" b="1">
                <a:solidFill>
                  <a:srgbClr val="000000"/>
                </a:solidFill>
                <a:effectLst/>
              </a:rPr>
              <a:t>Despite the often marked differences in AD/HD subtype between boys and girls, girls treated with medications for AD/HD show improvements in AD/HD symptoms similar to the treatment-induced improvements seen in boys.</a:t>
            </a:r>
          </a:p>
          <a:p>
            <a:pPr>
              <a:lnSpc>
                <a:spcPct val="80000"/>
              </a:lnSpc>
            </a:pPr>
            <a:endParaRPr lang="en-US" sz="2400" b="1">
              <a:solidFill>
                <a:srgbClr val="000000"/>
              </a:solidFill>
              <a:effectLst/>
            </a:endParaRPr>
          </a:p>
          <a:p>
            <a:pPr>
              <a:lnSpc>
                <a:spcPct val="80000"/>
              </a:lnSpc>
            </a:pPr>
            <a:r>
              <a:rPr lang="en-US" sz="2400" b="1">
                <a:solidFill>
                  <a:srgbClr val="000000"/>
                </a:solidFill>
                <a:effectLst/>
              </a:rPr>
              <a:t>Inattentive subtype is more common among AD/HD girls in childhood and adolescence than in boys. Girls with this subtype showed marked symptom improvement when treated with AD/HD medications.</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457200" y="990600"/>
            <a:ext cx="8229600" cy="1143000"/>
          </a:xfrm>
        </p:spPr>
        <p:txBody>
          <a:bodyPr/>
          <a:lstStyle/>
          <a:p>
            <a:r>
              <a:rPr lang="en-US">
                <a:solidFill>
                  <a:schemeClr val="hlink"/>
                </a:solidFill>
                <a:effectLst/>
              </a:rPr>
              <a:t>“Take Home Message”</a:t>
            </a:r>
          </a:p>
        </p:txBody>
      </p:sp>
      <p:sp>
        <p:nvSpPr>
          <p:cNvPr id="235523" name="Rectangle 3"/>
          <p:cNvSpPr>
            <a:spLocks noGrp="1" noChangeArrowheads="1"/>
          </p:cNvSpPr>
          <p:nvPr>
            <p:ph type="body" idx="1"/>
          </p:nvPr>
        </p:nvSpPr>
        <p:spPr>
          <a:xfrm>
            <a:off x="457200" y="2332038"/>
            <a:ext cx="8229600" cy="4525962"/>
          </a:xfrm>
        </p:spPr>
        <p:txBody>
          <a:bodyPr/>
          <a:lstStyle/>
          <a:p>
            <a:pPr>
              <a:buFont typeface="Wingdings" pitchFamily="2" charset="2"/>
              <a:buNone/>
            </a:pPr>
            <a:r>
              <a:rPr lang="en-US" sz="4000"/>
              <a:t>	</a:t>
            </a:r>
            <a:r>
              <a:rPr lang="en-US" sz="4000" b="1">
                <a:solidFill>
                  <a:srgbClr val="000000"/>
                </a:solidFill>
                <a:effectLst/>
              </a:rPr>
              <a:t>Girls with AD/HD stand to benefit from therapeutic management of AD/HD as much as boys</a:t>
            </a:r>
          </a:p>
          <a:p>
            <a:pPr>
              <a:buFont typeface="Wingdings" pitchFamily="2" charset="2"/>
              <a:buNone/>
            </a:pPr>
            <a:endParaRPr lang="en-US" sz="4000">
              <a:solidFill>
                <a:srgbClr val="000000"/>
              </a:solidFill>
              <a:effectLst>
                <a:outerShdw blurRad="38100" dist="38100" dir="2700000" algn="tl">
                  <a:srgbClr val="FFFFFF"/>
                </a:outerShdw>
              </a:effectLst>
            </a:endParaRPr>
          </a:p>
          <a:p>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35522"/>
                                        </p:tgtEl>
                                        <p:attrNameLst>
                                          <p:attrName>style.visibility</p:attrName>
                                        </p:attrNameLst>
                                      </p:cBhvr>
                                      <p:to>
                                        <p:strVal val="visible"/>
                                      </p:to>
                                    </p:set>
                                    <p:animEffect transition="in" filter="fade">
                                      <p:cBhvr>
                                        <p:cTn id="7" dur="1000"/>
                                        <p:tgtEl>
                                          <p:spTgt spid="235522"/>
                                        </p:tgtEl>
                                      </p:cBhvr>
                                    </p:animEffect>
                                    <p:anim calcmode="lin" valueType="num">
                                      <p:cBhvr>
                                        <p:cTn id="8" dur="1000" fill="hold"/>
                                        <p:tgtEl>
                                          <p:spTgt spid="235522"/>
                                        </p:tgtEl>
                                        <p:attrNameLst>
                                          <p:attrName>ppt_x</p:attrName>
                                        </p:attrNameLst>
                                      </p:cBhvr>
                                      <p:tavLst>
                                        <p:tav tm="0">
                                          <p:val>
                                            <p:strVal val="#ppt_x"/>
                                          </p:val>
                                        </p:tav>
                                        <p:tav tm="100000">
                                          <p:val>
                                            <p:strVal val="#ppt_x"/>
                                          </p:val>
                                        </p:tav>
                                      </p:tavLst>
                                    </p:anim>
                                    <p:anim calcmode="lin" valueType="num">
                                      <p:cBhvr>
                                        <p:cTn id="9" dur="898" decel="100000" fill="hold"/>
                                        <p:tgtEl>
                                          <p:spTgt spid="23552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3552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35523">
                                            <p:txEl>
                                              <p:pRg st="0" end="0"/>
                                            </p:txEl>
                                          </p:spTgt>
                                        </p:tgtEl>
                                        <p:attrNameLst>
                                          <p:attrName>style.visibility</p:attrName>
                                        </p:attrNameLst>
                                      </p:cBhvr>
                                      <p:to>
                                        <p:strVal val="visible"/>
                                      </p:to>
                                    </p:set>
                                    <p:animEffect transition="in" filter="fade">
                                      <p:cBhvr>
                                        <p:cTn id="15" dur="1000"/>
                                        <p:tgtEl>
                                          <p:spTgt spid="235523">
                                            <p:txEl>
                                              <p:pRg st="0" end="0"/>
                                            </p:txEl>
                                          </p:spTgt>
                                        </p:tgtEl>
                                      </p:cBhvr>
                                    </p:animEffect>
                                    <p:anim calcmode="lin" valueType="num">
                                      <p:cBhvr>
                                        <p:cTn id="16" dur="1000" fill="hold"/>
                                        <p:tgtEl>
                                          <p:spTgt spid="235523">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3552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3552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2" grpId="0"/>
      <p:bldP spid="23552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762000" y="381000"/>
            <a:ext cx="7772400" cy="1143000"/>
          </a:xfrm>
        </p:spPr>
        <p:txBody>
          <a:bodyPr/>
          <a:lstStyle/>
          <a:p>
            <a:r>
              <a:rPr lang="en-US" sz="3200"/>
              <a:t/>
            </a:r>
            <a:br>
              <a:rPr lang="en-US" sz="3200"/>
            </a:br>
            <a:r>
              <a:rPr lang="en-US" sz="3200"/>
              <a:t/>
            </a:r>
            <a:br>
              <a:rPr lang="en-US" sz="3200"/>
            </a:br>
            <a:r>
              <a:rPr lang="en-US" sz="3200"/>
              <a:t/>
            </a:r>
            <a:br>
              <a:rPr lang="en-US" sz="3200"/>
            </a:br>
            <a:r>
              <a:rPr lang="en-US" sz="4200">
                <a:solidFill>
                  <a:schemeClr val="hlink"/>
                </a:solidFill>
                <a:effectLst/>
              </a:rPr>
              <a:t>Mitigating Circumstances</a:t>
            </a:r>
            <a:r>
              <a:rPr lang="en-US" sz="3200">
                <a:solidFill>
                  <a:schemeClr val="hlink"/>
                </a:solidFill>
                <a:effectLst/>
              </a:rPr>
              <a:t/>
            </a:r>
            <a:br>
              <a:rPr lang="en-US" sz="3200">
                <a:solidFill>
                  <a:schemeClr val="hlink"/>
                </a:solidFill>
                <a:effectLst/>
              </a:rPr>
            </a:br>
            <a:r>
              <a:rPr lang="en-US" sz="3200">
                <a:solidFill>
                  <a:schemeClr val="hlink"/>
                </a:solidFill>
                <a:effectLst/>
              </a:rPr>
              <a:t>(especially important in understanding </a:t>
            </a:r>
            <a:br>
              <a:rPr lang="en-US" sz="3200">
                <a:solidFill>
                  <a:schemeClr val="hlink"/>
                </a:solidFill>
                <a:effectLst/>
              </a:rPr>
            </a:br>
            <a:r>
              <a:rPr lang="en-US" sz="3200">
                <a:solidFill>
                  <a:schemeClr val="hlink"/>
                </a:solidFill>
                <a:effectLst/>
              </a:rPr>
              <a:t>why girls go undiagnosed)</a:t>
            </a:r>
            <a:br>
              <a:rPr lang="en-US" sz="3200">
                <a:solidFill>
                  <a:schemeClr val="hlink"/>
                </a:solidFill>
                <a:effectLst/>
              </a:rPr>
            </a:br>
            <a:endParaRPr lang="en-US" sz="3200">
              <a:solidFill>
                <a:schemeClr val="hlink"/>
              </a:solidFill>
              <a:effectLst/>
            </a:endParaRPr>
          </a:p>
        </p:txBody>
      </p:sp>
      <p:sp>
        <p:nvSpPr>
          <p:cNvPr id="139267" name="Rectangle 3"/>
          <p:cNvSpPr>
            <a:spLocks noGrp="1" noChangeArrowheads="1"/>
          </p:cNvSpPr>
          <p:nvPr>
            <p:ph type="body" idx="1"/>
          </p:nvPr>
        </p:nvSpPr>
        <p:spPr>
          <a:xfrm>
            <a:off x="685800" y="2438400"/>
            <a:ext cx="7772400" cy="4114800"/>
          </a:xfrm>
        </p:spPr>
        <p:txBody>
          <a:bodyPr/>
          <a:lstStyle/>
          <a:p>
            <a:r>
              <a:rPr lang="en-US" sz="2800" b="1">
                <a:solidFill>
                  <a:srgbClr val="000000"/>
                </a:solidFill>
                <a:effectLst/>
              </a:rPr>
              <a:t>Fewer AD/HD symptoms</a:t>
            </a:r>
          </a:p>
          <a:p>
            <a:r>
              <a:rPr lang="en-US" sz="2800" b="1">
                <a:solidFill>
                  <a:srgbClr val="000000"/>
                </a:solidFill>
                <a:effectLst/>
              </a:rPr>
              <a:t>Structured environment</a:t>
            </a:r>
          </a:p>
          <a:p>
            <a:r>
              <a:rPr lang="en-US" sz="2800" b="1">
                <a:solidFill>
                  <a:srgbClr val="000000"/>
                </a:solidFill>
                <a:effectLst/>
              </a:rPr>
              <a:t>High SES</a:t>
            </a:r>
          </a:p>
          <a:p>
            <a:r>
              <a:rPr lang="en-US" sz="2800" b="1">
                <a:solidFill>
                  <a:srgbClr val="000000"/>
                </a:solidFill>
                <a:effectLst/>
              </a:rPr>
              <a:t>No ODD or CD</a:t>
            </a:r>
          </a:p>
          <a:p>
            <a:r>
              <a:rPr lang="en-US" sz="2800" b="1">
                <a:solidFill>
                  <a:srgbClr val="000000"/>
                </a:solidFill>
                <a:effectLst/>
              </a:rPr>
              <a:t>High IQ</a:t>
            </a:r>
          </a:p>
          <a:p>
            <a:r>
              <a:rPr lang="en-US" sz="2800" b="1">
                <a:solidFill>
                  <a:srgbClr val="000000"/>
                </a:solidFill>
                <a:effectLst/>
              </a:rPr>
              <a:t>Social pressure/need for approval</a:t>
            </a:r>
            <a:r>
              <a:rPr lang="en-US" sz="2800" b="1">
                <a:effectLst/>
              </a:rPr>
              <a:t> </a:t>
            </a:r>
          </a:p>
          <a:p>
            <a:endParaRPr lang="en-US" sz="2800" b="1">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9266"/>
                                        </p:tgtEl>
                                        <p:attrNameLst>
                                          <p:attrName>style.visibility</p:attrName>
                                        </p:attrNameLst>
                                      </p:cBhvr>
                                      <p:to>
                                        <p:strVal val="visible"/>
                                      </p:to>
                                    </p:set>
                                    <p:animEffect transition="in" filter="fade">
                                      <p:cBhvr>
                                        <p:cTn id="7" dur="2000"/>
                                        <p:tgtEl>
                                          <p:spTgt spid="1392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9267">
                                            <p:txEl>
                                              <p:pRg st="0" end="0"/>
                                            </p:txEl>
                                          </p:spTgt>
                                        </p:tgtEl>
                                        <p:attrNameLst>
                                          <p:attrName>style.visibility</p:attrName>
                                        </p:attrNameLst>
                                      </p:cBhvr>
                                      <p:to>
                                        <p:strVal val="visible"/>
                                      </p:to>
                                    </p:set>
                                    <p:animEffect transition="in" filter="fade">
                                      <p:cBhvr>
                                        <p:cTn id="12" dur="2000"/>
                                        <p:tgtEl>
                                          <p:spTgt spid="139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9267">
                                            <p:txEl>
                                              <p:pRg st="1" end="1"/>
                                            </p:txEl>
                                          </p:spTgt>
                                        </p:tgtEl>
                                        <p:attrNameLst>
                                          <p:attrName>style.visibility</p:attrName>
                                        </p:attrNameLst>
                                      </p:cBhvr>
                                      <p:to>
                                        <p:strVal val="visible"/>
                                      </p:to>
                                    </p:set>
                                    <p:animEffect transition="in" filter="fade">
                                      <p:cBhvr>
                                        <p:cTn id="17" dur="2000"/>
                                        <p:tgtEl>
                                          <p:spTgt spid="139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9267">
                                            <p:txEl>
                                              <p:pRg st="2" end="2"/>
                                            </p:txEl>
                                          </p:spTgt>
                                        </p:tgtEl>
                                        <p:attrNameLst>
                                          <p:attrName>style.visibility</p:attrName>
                                        </p:attrNameLst>
                                      </p:cBhvr>
                                      <p:to>
                                        <p:strVal val="visible"/>
                                      </p:to>
                                    </p:set>
                                    <p:animEffect transition="in" filter="fade">
                                      <p:cBhvr>
                                        <p:cTn id="22" dur="2000"/>
                                        <p:tgtEl>
                                          <p:spTgt spid="1392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9267">
                                            <p:txEl>
                                              <p:pRg st="3" end="3"/>
                                            </p:txEl>
                                          </p:spTgt>
                                        </p:tgtEl>
                                        <p:attrNameLst>
                                          <p:attrName>style.visibility</p:attrName>
                                        </p:attrNameLst>
                                      </p:cBhvr>
                                      <p:to>
                                        <p:strVal val="visible"/>
                                      </p:to>
                                    </p:set>
                                    <p:animEffect transition="in" filter="fade">
                                      <p:cBhvr>
                                        <p:cTn id="27" dur="2000"/>
                                        <p:tgtEl>
                                          <p:spTgt spid="1392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9267">
                                            <p:txEl>
                                              <p:pRg st="4" end="4"/>
                                            </p:txEl>
                                          </p:spTgt>
                                        </p:tgtEl>
                                        <p:attrNameLst>
                                          <p:attrName>style.visibility</p:attrName>
                                        </p:attrNameLst>
                                      </p:cBhvr>
                                      <p:to>
                                        <p:strVal val="visible"/>
                                      </p:to>
                                    </p:set>
                                    <p:animEffect transition="in" filter="fade">
                                      <p:cBhvr>
                                        <p:cTn id="32" dur="2000"/>
                                        <p:tgtEl>
                                          <p:spTgt spid="1392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9267">
                                            <p:txEl>
                                              <p:pRg st="5" end="5"/>
                                            </p:txEl>
                                          </p:spTgt>
                                        </p:tgtEl>
                                        <p:attrNameLst>
                                          <p:attrName>style.visibility</p:attrName>
                                        </p:attrNameLst>
                                      </p:cBhvr>
                                      <p:to>
                                        <p:strVal val="visible"/>
                                      </p:to>
                                    </p:set>
                                    <p:animEffect transition="in" filter="fade">
                                      <p:cBhvr>
                                        <p:cTn id="37" dur="2000"/>
                                        <p:tgtEl>
                                          <p:spTgt spid="139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p:bldP spid="139267"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sz="4800">
                <a:solidFill>
                  <a:schemeClr val="hlink"/>
                </a:solidFill>
                <a:effectLst/>
              </a:rPr>
              <a:t>Medication Issues</a:t>
            </a:r>
          </a:p>
        </p:txBody>
      </p:sp>
      <p:sp>
        <p:nvSpPr>
          <p:cNvPr id="208899" name="Rectangle 3"/>
          <p:cNvSpPr>
            <a:spLocks noGrp="1" noChangeArrowheads="1"/>
          </p:cNvSpPr>
          <p:nvPr>
            <p:ph type="body" idx="1"/>
          </p:nvPr>
        </p:nvSpPr>
        <p:spPr>
          <a:xfrm>
            <a:off x="381000" y="1981200"/>
            <a:ext cx="8229600" cy="4525963"/>
          </a:xfrm>
        </p:spPr>
        <p:txBody>
          <a:bodyPr/>
          <a:lstStyle/>
          <a:p>
            <a:pPr>
              <a:lnSpc>
                <a:spcPct val="90000"/>
              </a:lnSpc>
            </a:pPr>
            <a:r>
              <a:rPr lang="en-US" sz="2800" b="1">
                <a:solidFill>
                  <a:srgbClr val="000000"/>
                </a:solidFill>
                <a:effectLst/>
              </a:rPr>
              <a:t>Anxiety and depression may need to be treated ALONG WITH AD/HD</a:t>
            </a:r>
          </a:p>
          <a:p>
            <a:pPr>
              <a:lnSpc>
                <a:spcPct val="90000"/>
              </a:lnSpc>
            </a:pPr>
            <a:r>
              <a:rPr lang="en-US" sz="2800" b="1">
                <a:solidFill>
                  <a:srgbClr val="000000"/>
                </a:solidFill>
                <a:effectLst/>
              </a:rPr>
              <a:t>PMS issues should be AD/HDressed</a:t>
            </a:r>
          </a:p>
          <a:p>
            <a:pPr>
              <a:lnSpc>
                <a:spcPct val="90000"/>
              </a:lnSpc>
            </a:pPr>
            <a:r>
              <a:rPr lang="en-US" sz="2800" b="1">
                <a:solidFill>
                  <a:srgbClr val="000000"/>
                </a:solidFill>
                <a:effectLst/>
              </a:rPr>
              <a:t>Premenstrual magnification of AD/HD symptoms</a:t>
            </a:r>
          </a:p>
          <a:p>
            <a:pPr>
              <a:lnSpc>
                <a:spcPct val="90000"/>
              </a:lnSpc>
            </a:pPr>
            <a:r>
              <a:rPr lang="en-US" sz="2800" b="1">
                <a:solidFill>
                  <a:srgbClr val="000000"/>
                </a:solidFill>
                <a:effectLst/>
              </a:rPr>
              <a:t>Stimulants more effective in the follicular phase of cycle</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endParaRPr lang="en-US"/>
          </a:p>
        </p:txBody>
      </p:sp>
      <p:sp>
        <p:nvSpPr>
          <p:cNvPr id="210947" name="Rectangle 3"/>
          <p:cNvSpPr>
            <a:spLocks noGrp="1" noChangeArrowheads="1"/>
          </p:cNvSpPr>
          <p:nvPr>
            <p:ph type="body" idx="1"/>
          </p:nvPr>
        </p:nvSpPr>
        <p:spPr/>
        <p:txBody>
          <a:bodyPr/>
          <a:lstStyle/>
          <a:p>
            <a:pPr algn="ctr">
              <a:buFont typeface="Wingdings" pitchFamily="2" charset="2"/>
              <a:buNone/>
            </a:pPr>
            <a:r>
              <a:rPr lang="en-US">
                <a:solidFill>
                  <a:schemeClr val="folHlink"/>
                </a:solidFill>
              </a:rPr>
              <a:t>  </a:t>
            </a:r>
          </a:p>
          <a:p>
            <a:pPr algn="ctr">
              <a:buFont typeface="Wingdings" pitchFamily="2" charset="2"/>
              <a:buNone/>
            </a:pPr>
            <a:endParaRPr lang="en-US">
              <a:solidFill>
                <a:schemeClr val="folHlink"/>
              </a:solidFill>
            </a:endParaRPr>
          </a:p>
          <a:p>
            <a:pPr algn="ctr">
              <a:buFont typeface="Wingdings" pitchFamily="2" charset="2"/>
              <a:buNone/>
            </a:pPr>
            <a:r>
              <a:rPr lang="en-US" sz="3600" b="1">
                <a:solidFill>
                  <a:schemeClr val="hlink"/>
                </a:solidFill>
                <a:effectLst/>
              </a:rPr>
              <a:t>Question and Answer Session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228600" y="609600"/>
            <a:ext cx="8915400" cy="1143000"/>
          </a:xfrm>
        </p:spPr>
        <p:txBody>
          <a:bodyPr/>
          <a:lstStyle/>
          <a:p>
            <a:r>
              <a:rPr lang="en-US" sz="4000">
                <a:solidFill>
                  <a:schemeClr val="hlink"/>
                </a:solidFill>
                <a:effectLst/>
              </a:rPr>
              <a:t>Why Learn about AD/HD in Women?</a:t>
            </a:r>
            <a:br>
              <a:rPr lang="en-US" sz="4000">
                <a:solidFill>
                  <a:schemeClr val="hlink"/>
                </a:solidFill>
                <a:effectLst/>
              </a:rPr>
            </a:br>
            <a:r>
              <a:rPr lang="en-US" sz="2400">
                <a:solidFill>
                  <a:schemeClr val="hlink"/>
                </a:solidFill>
                <a:effectLst/>
              </a:rPr>
              <a:t>Undiagnosed AD/HD is a Significant Health Concern</a:t>
            </a:r>
            <a:r>
              <a:rPr lang="en-US" sz="2400" b="0">
                <a:solidFill>
                  <a:schemeClr val="bg2"/>
                </a:solidFill>
              </a:rPr>
              <a:t/>
            </a:r>
            <a:br>
              <a:rPr lang="en-US" sz="2400" b="0">
                <a:solidFill>
                  <a:schemeClr val="bg2"/>
                </a:solidFill>
              </a:rPr>
            </a:br>
            <a:endParaRPr lang="en-US" sz="2400" b="0">
              <a:solidFill>
                <a:schemeClr val="bg2"/>
              </a:solidFill>
            </a:endParaRPr>
          </a:p>
        </p:txBody>
      </p:sp>
      <p:sp>
        <p:nvSpPr>
          <p:cNvPr id="148483" name="Rectangle 3"/>
          <p:cNvSpPr>
            <a:spLocks noGrp="1" noChangeArrowheads="1"/>
          </p:cNvSpPr>
          <p:nvPr>
            <p:ph type="body" idx="1"/>
          </p:nvPr>
        </p:nvSpPr>
        <p:spPr>
          <a:xfrm>
            <a:off x="457200" y="1905000"/>
            <a:ext cx="8229600" cy="4953000"/>
          </a:xfrm>
        </p:spPr>
        <p:txBody>
          <a:bodyPr/>
          <a:lstStyle/>
          <a:p>
            <a:pPr>
              <a:lnSpc>
                <a:spcPct val="80000"/>
              </a:lnSpc>
            </a:pPr>
            <a:r>
              <a:rPr lang="en-US" sz="2400" b="1">
                <a:solidFill>
                  <a:srgbClr val="000000"/>
                </a:solidFill>
                <a:effectLst/>
              </a:rPr>
              <a:t>2</a:t>
            </a:r>
            <a:r>
              <a:rPr lang="en-US" sz="2400" b="1" baseline="30000">
                <a:solidFill>
                  <a:srgbClr val="000000"/>
                </a:solidFill>
                <a:effectLst/>
              </a:rPr>
              <a:t>nd</a:t>
            </a:r>
            <a:r>
              <a:rPr lang="en-US" sz="2400" b="1">
                <a:solidFill>
                  <a:srgbClr val="000000"/>
                </a:solidFill>
                <a:effectLst/>
              </a:rPr>
              <a:t> most common psychological problem in adults </a:t>
            </a:r>
          </a:p>
          <a:p>
            <a:pPr>
              <a:lnSpc>
                <a:spcPct val="80000"/>
              </a:lnSpc>
            </a:pPr>
            <a:r>
              <a:rPr lang="en-US" sz="2400" b="1">
                <a:solidFill>
                  <a:srgbClr val="000000"/>
                </a:solidFill>
                <a:effectLst/>
              </a:rPr>
              <a:t>Affects 4 million women - most undiagnosed</a:t>
            </a:r>
          </a:p>
          <a:p>
            <a:pPr>
              <a:lnSpc>
                <a:spcPct val="80000"/>
              </a:lnSpc>
            </a:pPr>
            <a:r>
              <a:rPr lang="en-US" sz="2400" b="1">
                <a:solidFill>
                  <a:srgbClr val="000000"/>
                </a:solidFill>
                <a:effectLst/>
              </a:rPr>
              <a:t>Accidents/injuries</a:t>
            </a:r>
          </a:p>
          <a:p>
            <a:pPr>
              <a:lnSpc>
                <a:spcPct val="80000"/>
              </a:lnSpc>
            </a:pPr>
            <a:r>
              <a:rPr lang="en-US" sz="2400" b="1">
                <a:solidFill>
                  <a:srgbClr val="000000"/>
                </a:solidFill>
                <a:effectLst/>
              </a:rPr>
              <a:t>Abuse</a:t>
            </a:r>
          </a:p>
          <a:p>
            <a:pPr>
              <a:lnSpc>
                <a:spcPct val="80000"/>
              </a:lnSpc>
            </a:pPr>
            <a:r>
              <a:rPr lang="en-US" sz="2400" b="1">
                <a:solidFill>
                  <a:srgbClr val="000000"/>
                </a:solidFill>
                <a:effectLst/>
              </a:rPr>
              <a:t>Marital difficulties/sexual issues</a:t>
            </a:r>
          </a:p>
          <a:p>
            <a:pPr>
              <a:lnSpc>
                <a:spcPct val="80000"/>
              </a:lnSpc>
            </a:pPr>
            <a:r>
              <a:rPr lang="en-US" sz="2400" b="1">
                <a:solidFill>
                  <a:srgbClr val="000000"/>
                </a:solidFill>
                <a:effectLst/>
              </a:rPr>
              <a:t>Unplanned pregnancies </a:t>
            </a:r>
          </a:p>
          <a:p>
            <a:pPr>
              <a:lnSpc>
                <a:spcPct val="80000"/>
              </a:lnSpc>
            </a:pPr>
            <a:r>
              <a:rPr lang="en-US" sz="2400" b="1">
                <a:solidFill>
                  <a:srgbClr val="000000"/>
                </a:solidFill>
                <a:effectLst/>
              </a:rPr>
              <a:t>Parenting problems – child with AD/HD</a:t>
            </a:r>
          </a:p>
          <a:p>
            <a:pPr>
              <a:lnSpc>
                <a:spcPct val="80000"/>
              </a:lnSpc>
            </a:pPr>
            <a:r>
              <a:rPr lang="en-US" sz="2400" b="1">
                <a:solidFill>
                  <a:srgbClr val="000000"/>
                </a:solidFill>
                <a:effectLst/>
              </a:rPr>
              <a:t>Poor self-esteem/depression/anxiety</a:t>
            </a:r>
          </a:p>
          <a:p>
            <a:pPr>
              <a:lnSpc>
                <a:spcPct val="80000"/>
              </a:lnSpc>
            </a:pPr>
            <a:r>
              <a:rPr lang="en-US" sz="2400" b="1">
                <a:solidFill>
                  <a:srgbClr val="000000"/>
                </a:solidFill>
                <a:effectLst/>
              </a:rPr>
              <a:t>Chronic stress disorders/fibromyalgia</a:t>
            </a:r>
          </a:p>
          <a:p>
            <a:pPr>
              <a:lnSpc>
                <a:spcPct val="80000"/>
              </a:lnSpc>
            </a:pPr>
            <a:r>
              <a:rPr lang="en-US" sz="2400" b="1">
                <a:solidFill>
                  <a:srgbClr val="000000"/>
                </a:solidFill>
                <a:effectLst/>
              </a:rPr>
              <a:t>Sleep disorders</a:t>
            </a:r>
          </a:p>
          <a:p>
            <a:pPr>
              <a:lnSpc>
                <a:spcPct val="80000"/>
              </a:lnSpc>
            </a:pPr>
            <a:r>
              <a:rPr lang="en-US" sz="2400" b="1">
                <a:solidFill>
                  <a:srgbClr val="000000"/>
                </a:solidFill>
                <a:effectLst/>
              </a:rPr>
              <a:t>Eating disorders</a:t>
            </a:r>
          </a:p>
          <a:p>
            <a:pPr>
              <a:lnSpc>
                <a:spcPct val="80000"/>
              </a:lnSpc>
              <a:buFont typeface="Wingdings" pitchFamily="2" charset="2"/>
              <a:buNone/>
            </a:pPr>
            <a:endParaRPr lang="en-US" sz="2400" b="1">
              <a:solidFill>
                <a:srgbClr val="000000"/>
              </a:solidFill>
              <a:effectLst/>
            </a:endParaRPr>
          </a:p>
          <a:p>
            <a:pPr>
              <a:lnSpc>
                <a:spcPct val="80000"/>
              </a:lnSpc>
            </a:pPr>
            <a:endParaRPr lang="en-US" sz="28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8482"/>
                                        </p:tgtEl>
                                        <p:attrNameLst>
                                          <p:attrName>style.visibility</p:attrName>
                                        </p:attrNameLst>
                                      </p:cBhvr>
                                      <p:to>
                                        <p:strVal val="visible"/>
                                      </p:to>
                                    </p:set>
                                    <p:animEffect transition="in" filter="fade">
                                      <p:cBhvr>
                                        <p:cTn id="7" dur="2000"/>
                                        <p:tgtEl>
                                          <p:spTgt spid="14848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8483">
                                            <p:txEl>
                                              <p:pRg st="0" end="0"/>
                                            </p:txEl>
                                          </p:spTgt>
                                        </p:tgtEl>
                                        <p:attrNameLst>
                                          <p:attrName>style.visibility</p:attrName>
                                        </p:attrNameLst>
                                      </p:cBhvr>
                                      <p:to>
                                        <p:strVal val="visible"/>
                                      </p:to>
                                    </p:set>
                                    <p:animEffect transition="in" filter="fade">
                                      <p:cBhvr>
                                        <p:cTn id="12" dur="2000"/>
                                        <p:tgtEl>
                                          <p:spTgt spid="14848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8483">
                                            <p:txEl>
                                              <p:pRg st="1" end="1"/>
                                            </p:txEl>
                                          </p:spTgt>
                                        </p:tgtEl>
                                        <p:attrNameLst>
                                          <p:attrName>style.visibility</p:attrName>
                                        </p:attrNameLst>
                                      </p:cBhvr>
                                      <p:to>
                                        <p:strVal val="visible"/>
                                      </p:to>
                                    </p:set>
                                    <p:animEffect transition="in" filter="fade">
                                      <p:cBhvr>
                                        <p:cTn id="17" dur="2000"/>
                                        <p:tgtEl>
                                          <p:spTgt spid="14848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8483">
                                            <p:txEl>
                                              <p:pRg st="2" end="2"/>
                                            </p:txEl>
                                          </p:spTgt>
                                        </p:tgtEl>
                                        <p:attrNameLst>
                                          <p:attrName>style.visibility</p:attrName>
                                        </p:attrNameLst>
                                      </p:cBhvr>
                                      <p:to>
                                        <p:strVal val="visible"/>
                                      </p:to>
                                    </p:set>
                                    <p:animEffect transition="in" filter="fade">
                                      <p:cBhvr>
                                        <p:cTn id="22" dur="2000"/>
                                        <p:tgtEl>
                                          <p:spTgt spid="14848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8483">
                                            <p:txEl>
                                              <p:pRg st="3" end="3"/>
                                            </p:txEl>
                                          </p:spTgt>
                                        </p:tgtEl>
                                        <p:attrNameLst>
                                          <p:attrName>style.visibility</p:attrName>
                                        </p:attrNameLst>
                                      </p:cBhvr>
                                      <p:to>
                                        <p:strVal val="visible"/>
                                      </p:to>
                                    </p:set>
                                    <p:animEffect transition="in" filter="fade">
                                      <p:cBhvr>
                                        <p:cTn id="27" dur="2000"/>
                                        <p:tgtEl>
                                          <p:spTgt spid="14848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8483">
                                            <p:txEl>
                                              <p:pRg st="4" end="4"/>
                                            </p:txEl>
                                          </p:spTgt>
                                        </p:tgtEl>
                                        <p:attrNameLst>
                                          <p:attrName>style.visibility</p:attrName>
                                        </p:attrNameLst>
                                      </p:cBhvr>
                                      <p:to>
                                        <p:strVal val="visible"/>
                                      </p:to>
                                    </p:set>
                                    <p:animEffect transition="in" filter="fade">
                                      <p:cBhvr>
                                        <p:cTn id="32" dur="2000"/>
                                        <p:tgtEl>
                                          <p:spTgt spid="14848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8483">
                                            <p:txEl>
                                              <p:pRg st="5" end="5"/>
                                            </p:txEl>
                                          </p:spTgt>
                                        </p:tgtEl>
                                        <p:attrNameLst>
                                          <p:attrName>style.visibility</p:attrName>
                                        </p:attrNameLst>
                                      </p:cBhvr>
                                      <p:to>
                                        <p:strVal val="visible"/>
                                      </p:to>
                                    </p:set>
                                    <p:animEffect transition="in" filter="fade">
                                      <p:cBhvr>
                                        <p:cTn id="37" dur="2000"/>
                                        <p:tgtEl>
                                          <p:spTgt spid="14848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8483">
                                            <p:txEl>
                                              <p:pRg st="6" end="6"/>
                                            </p:txEl>
                                          </p:spTgt>
                                        </p:tgtEl>
                                        <p:attrNameLst>
                                          <p:attrName>style.visibility</p:attrName>
                                        </p:attrNameLst>
                                      </p:cBhvr>
                                      <p:to>
                                        <p:strVal val="visible"/>
                                      </p:to>
                                    </p:set>
                                    <p:animEffect transition="in" filter="fade">
                                      <p:cBhvr>
                                        <p:cTn id="42" dur="2000"/>
                                        <p:tgtEl>
                                          <p:spTgt spid="14848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8483">
                                            <p:txEl>
                                              <p:pRg st="7" end="7"/>
                                            </p:txEl>
                                          </p:spTgt>
                                        </p:tgtEl>
                                        <p:attrNameLst>
                                          <p:attrName>style.visibility</p:attrName>
                                        </p:attrNameLst>
                                      </p:cBhvr>
                                      <p:to>
                                        <p:strVal val="visible"/>
                                      </p:to>
                                    </p:set>
                                    <p:animEffect transition="in" filter="fade">
                                      <p:cBhvr>
                                        <p:cTn id="47" dur="2000"/>
                                        <p:tgtEl>
                                          <p:spTgt spid="14848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8483">
                                            <p:txEl>
                                              <p:pRg st="8" end="8"/>
                                            </p:txEl>
                                          </p:spTgt>
                                        </p:tgtEl>
                                        <p:attrNameLst>
                                          <p:attrName>style.visibility</p:attrName>
                                        </p:attrNameLst>
                                      </p:cBhvr>
                                      <p:to>
                                        <p:strVal val="visible"/>
                                      </p:to>
                                    </p:set>
                                    <p:animEffect transition="in" filter="fade">
                                      <p:cBhvr>
                                        <p:cTn id="52" dur="2000"/>
                                        <p:tgtEl>
                                          <p:spTgt spid="14848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48483">
                                            <p:txEl>
                                              <p:pRg st="9" end="9"/>
                                            </p:txEl>
                                          </p:spTgt>
                                        </p:tgtEl>
                                        <p:attrNameLst>
                                          <p:attrName>style.visibility</p:attrName>
                                        </p:attrNameLst>
                                      </p:cBhvr>
                                      <p:to>
                                        <p:strVal val="visible"/>
                                      </p:to>
                                    </p:set>
                                    <p:animEffect transition="in" filter="fade">
                                      <p:cBhvr>
                                        <p:cTn id="57" dur="2000"/>
                                        <p:tgtEl>
                                          <p:spTgt spid="14848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48483">
                                            <p:txEl>
                                              <p:pRg st="10" end="10"/>
                                            </p:txEl>
                                          </p:spTgt>
                                        </p:tgtEl>
                                        <p:attrNameLst>
                                          <p:attrName>style.visibility</p:attrName>
                                        </p:attrNameLst>
                                      </p:cBhvr>
                                      <p:to>
                                        <p:strVal val="visible"/>
                                      </p:to>
                                    </p:set>
                                    <p:animEffect transition="in" filter="fade">
                                      <p:cBhvr>
                                        <p:cTn id="62" dur="2000"/>
                                        <p:tgtEl>
                                          <p:spTgt spid="14848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2" grpId="0"/>
      <p:bldP spid="1484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a:solidFill>
                  <a:schemeClr val="hlink"/>
                </a:solidFill>
                <a:effectLst/>
              </a:rPr>
              <a:t>Outcomes of Chronic Stress</a:t>
            </a:r>
          </a:p>
        </p:txBody>
      </p:sp>
      <p:sp>
        <p:nvSpPr>
          <p:cNvPr id="245763" name="Rectangle 3"/>
          <p:cNvSpPr>
            <a:spLocks noGrp="1" noChangeArrowheads="1"/>
          </p:cNvSpPr>
          <p:nvPr>
            <p:ph type="body" idx="1"/>
          </p:nvPr>
        </p:nvSpPr>
        <p:spPr/>
        <p:txBody>
          <a:bodyPr/>
          <a:lstStyle/>
          <a:p>
            <a:pPr>
              <a:lnSpc>
                <a:spcPct val="90000"/>
              </a:lnSpc>
              <a:buFont typeface="Wingdings" pitchFamily="2" charset="2"/>
              <a:buNone/>
            </a:pPr>
            <a:r>
              <a:rPr lang="en-US" b="1">
                <a:solidFill>
                  <a:srgbClr val="000000"/>
                </a:solidFill>
                <a:effectLst/>
              </a:rPr>
              <a:t>Chronic stress takes its toll physically and psychologically</a:t>
            </a:r>
          </a:p>
          <a:p>
            <a:pPr>
              <a:lnSpc>
                <a:spcPct val="90000"/>
              </a:lnSpc>
            </a:pPr>
            <a:r>
              <a:rPr lang="en-US" b="1">
                <a:solidFill>
                  <a:srgbClr val="000000"/>
                </a:solidFill>
                <a:effectLst/>
              </a:rPr>
              <a:t>Chronic anxiety or depression</a:t>
            </a:r>
          </a:p>
          <a:p>
            <a:pPr>
              <a:lnSpc>
                <a:spcPct val="90000"/>
              </a:lnSpc>
            </a:pPr>
            <a:r>
              <a:rPr lang="en-US" b="1">
                <a:solidFill>
                  <a:srgbClr val="000000"/>
                </a:solidFill>
                <a:effectLst/>
              </a:rPr>
              <a:t>AD/HD causes stress for the entire family</a:t>
            </a:r>
          </a:p>
          <a:p>
            <a:pPr>
              <a:lnSpc>
                <a:spcPct val="90000"/>
              </a:lnSpc>
            </a:pPr>
            <a:r>
              <a:rPr lang="en-US" b="1">
                <a:solidFill>
                  <a:srgbClr val="000000"/>
                </a:solidFill>
                <a:effectLst/>
              </a:rPr>
              <a:t>Spouses less tolerant of wife’s AD/HD</a:t>
            </a:r>
          </a:p>
          <a:p>
            <a:pPr>
              <a:lnSpc>
                <a:spcPct val="90000"/>
              </a:lnSpc>
            </a:pPr>
            <a:r>
              <a:rPr lang="en-US" b="1">
                <a:solidFill>
                  <a:srgbClr val="000000"/>
                </a:solidFill>
                <a:effectLst/>
              </a:rPr>
              <a:t>Fibromyalgia</a:t>
            </a:r>
          </a:p>
          <a:p>
            <a:pPr>
              <a:lnSpc>
                <a:spcPct val="90000"/>
              </a:lnSpc>
            </a:pPr>
            <a:r>
              <a:rPr lang="en-US" b="1">
                <a:solidFill>
                  <a:srgbClr val="000000"/>
                </a:solidFill>
                <a:effectLst/>
              </a:rPr>
              <a:t>Eating disorders</a:t>
            </a:r>
          </a:p>
          <a:p>
            <a:pPr>
              <a:lnSpc>
                <a:spcPct val="90000"/>
              </a:lnSpc>
            </a:pPr>
            <a:r>
              <a:rPr lang="en-US" b="1">
                <a:solidFill>
                  <a:srgbClr val="000000"/>
                </a:solidFill>
                <a:effectLst/>
              </a:rPr>
              <a:t>Chronic sleep deprivation</a:t>
            </a:r>
          </a:p>
          <a:p>
            <a:pPr>
              <a:lnSpc>
                <a:spcPct val="90000"/>
              </a:lnSpc>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ple">
  <a:themeElements>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Maple</Template>
  <TotalTime>477</TotalTime>
  <Words>2921</Words>
  <Application>Microsoft PowerPoint</Application>
  <PresentationFormat>On-screen Show (4:3)</PresentationFormat>
  <Paragraphs>461</Paragraphs>
  <Slides>71</Slides>
  <Notes>70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71</vt:i4>
      </vt:variant>
    </vt:vector>
  </HeadingPairs>
  <TitlesOfParts>
    <vt:vector size="79" baseType="lpstr">
      <vt:lpstr>Arial</vt:lpstr>
      <vt:lpstr>Times New Roman</vt:lpstr>
      <vt:lpstr>Wingdings</vt:lpstr>
      <vt:lpstr>Garamond</vt:lpstr>
      <vt:lpstr>Times</vt:lpstr>
      <vt:lpstr>Abadi MT Condensed Light</vt:lpstr>
      <vt:lpstr>Tahoma</vt:lpstr>
      <vt:lpstr>Maple</vt:lpstr>
      <vt:lpstr>AD/HD in Girls and Women THE HIDDEN DISORDER  </vt:lpstr>
      <vt:lpstr>Historical Impact on  Gender Issues</vt:lpstr>
      <vt:lpstr>AD/HD IN FEMALES Separating Fact from Fiction</vt:lpstr>
      <vt:lpstr>How are differences manifested?</vt:lpstr>
      <vt:lpstr>    Need to Rethink AD/HD in Females </vt:lpstr>
      <vt:lpstr>     Need to investigate internalizing patterns </vt:lpstr>
      <vt:lpstr>   Mitigating Circumstances (especially important in understanding  why girls go undiagnosed) </vt:lpstr>
      <vt:lpstr>Why Learn about AD/HD in Women? Undiagnosed AD/HD is a Significant Health Concern </vt:lpstr>
      <vt:lpstr>Outcomes of Chronic Stress</vt:lpstr>
      <vt:lpstr>Consequences of Late Diagnosis  In Women</vt:lpstr>
      <vt:lpstr>Depression</vt:lpstr>
      <vt:lpstr>Girls Are More Likely To Say They Took Medication For Depression Before Taking Medication For AD/HD</vt:lpstr>
      <vt:lpstr>Hormones and AD/HD  in Women</vt:lpstr>
      <vt:lpstr>Estrogen and the Brain</vt:lpstr>
      <vt:lpstr>Symptoms shared by women in low estrogen states</vt:lpstr>
      <vt:lpstr>Hormonal Influence on AD/HD  in Women</vt:lpstr>
      <vt:lpstr>PMS and PMDD</vt:lpstr>
      <vt:lpstr>Estrogen &amp; Amphetamine Response in Females</vt:lpstr>
      <vt:lpstr>AD/HD and Eating Disorders </vt:lpstr>
      <vt:lpstr>Slide 20</vt:lpstr>
      <vt:lpstr>Slide 21</vt:lpstr>
      <vt:lpstr>Slide 22</vt:lpstr>
      <vt:lpstr>Results of survey</vt:lpstr>
      <vt:lpstr>Slide 24</vt:lpstr>
      <vt:lpstr>Slide 25</vt:lpstr>
      <vt:lpstr>Slide 26</vt:lpstr>
      <vt:lpstr>Slide 27</vt:lpstr>
      <vt:lpstr>Slide 28</vt:lpstr>
      <vt:lpstr>Eating disorders in an attention-deficit/hyperactivity disorder  adult clinical sample (2004)</vt:lpstr>
      <vt:lpstr>Slide 30</vt:lpstr>
      <vt:lpstr>Associations among overeating, overweight, and attention deficit/hyperactivity disorder</vt:lpstr>
      <vt:lpstr>Bulimia Nervosa and AD/HD: A Possible Role for Stimulant Medication</vt:lpstr>
      <vt:lpstr>Association between attention-deficit/hyperactivity disorder and bulimia nervosa:  analysis of 4 case-control studies</vt:lpstr>
      <vt:lpstr>Slide 34</vt:lpstr>
      <vt:lpstr>Eating Pathology Among Adolescent Girls with Attention Deficit Disorder  </vt:lpstr>
      <vt:lpstr>Slide 36</vt:lpstr>
      <vt:lpstr>Slide 37</vt:lpstr>
      <vt:lpstr>Slide 38</vt:lpstr>
      <vt:lpstr>Slide 39</vt:lpstr>
      <vt:lpstr>Slide 40</vt:lpstr>
      <vt:lpstr>Why would you use AD/HD treatments to manage eating disorders? </vt:lpstr>
      <vt:lpstr>Slide 42</vt:lpstr>
      <vt:lpstr>How does treating AD/HD symptoms help an eating disorder? </vt:lpstr>
      <vt:lpstr>Slide 44</vt:lpstr>
      <vt:lpstr>Slide 45</vt:lpstr>
      <vt:lpstr>Slide 46</vt:lpstr>
      <vt:lpstr>How to eliminate  “self- medication”  with food </vt:lpstr>
      <vt:lpstr>Slide 48</vt:lpstr>
      <vt:lpstr>Slide 49</vt:lpstr>
      <vt:lpstr>Brief Discussion</vt:lpstr>
      <vt:lpstr>Slide 51</vt:lpstr>
      <vt:lpstr>Presenting Complaints for Women</vt:lpstr>
      <vt:lpstr>     Overt Chaos vs. Silent Suffering</vt:lpstr>
      <vt:lpstr>Inattentive Type</vt:lpstr>
      <vt:lpstr>Combined Type</vt:lpstr>
      <vt:lpstr>Hyperactive/Impulsive Subtype</vt:lpstr>
      <vt:lpstr>Diagnostic Issues for Women and Older Girls</vt:lpstr>
      <vt:lpstr>Diagnostic Issues for AD/HD  in Women and Older Girls</vt:lpstr>
      <vt:lpstr>Diagnostic Issues, cont’d</vt:lpstr>
      <vt:lpstr>                                 Good grades and                               satisfactory teacher reports in          school cannot rule out AD/HD in girls  and women </vt:lpstr>
      <vt:lpstr>Puberty in Girls with AD/HD </vt:lpstr>
      <vt:lpstr>Adolescent Girls with AD/HD at Greater Risk for Psychiatric Problems than Boys</vt:lpstr>
      <vt:lpstr>The Lost Girls</vt:lpstr>
      <vt:lpstr>More than half of girls who felt something was “Wrong” felt better after learning  they had AD/HD </vt:lpstr>
      <vt:lpstr>Risks of Going Undiagnosed</vt:lpstr>
      <vt:lpstr>Program for Achieving Success  </vt:lpstr>
      <vt:lpstr>Treatment Issues for Girls</vt:lpstr>
      <vt:lpstr>Medications</vt:lpstr>
      <vt:lpstr>“Take Home Message”</vt:lpstr>
      <vt:lpstr>Medication Issues</vt:lpstr>
      <vt:lpstr>Slide 71</vt:lpstr>
    </vt:vector>
  </TitlesOfParts>
  <Company>National Center for Gender Issues and ADHD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Patricia O. Quinn M.D.</dc:creator>
  <cp:lastModifiedBy>Lenovo User</cp:lastModifiedBy>
  <cp:revision>32</cp:revision>
  <dcterms:created xsi:type="dcterms:W3CDTF">2003-02-17T20:09:59Z</dcterms:created>
  <dcterms:modified xsi:type="dcterms:W3CDTF">2011-11-15T14:10:19Z</dcterms:modified>
</cp:coreProperties>
</file>