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ags/tag1.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2.xml" ContentType="application/vnd.openxmlformats-officedocument.presentationml.tags+xml"/>
  <Override PartName="/ppt/notesSlides/notesSlide11.xml" ContentType="application/vnd.openxmlformats-officedocument.presentationml.notesSlide+xml"/>
  <Override PartName="/ppt/tags/tag3.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9" r:id="rId1"/>
  </p:sldMasterIdLst>
  <p:notesMasterIdLst>
    <p:notesMasterId r:id="rId41"/>
  </p:notesMasterIdLst>
  <p:handoutMasterIdLst>
    <p:handoutMasterId r:id="rId42"/>
  </p:handoutMasterIdLst>
  <p:sldIdLst>
    <p:sldId id="256" r:id="rId2"/>
    <p:sldId id="812" r:id="rId3"/>
    <p:sldId id="727" r:id="rId4"/>
    <p:sldId id="799" r:id="rId5"/>
    <p:sldId id="742" r:id="rId6"/>
    <p:sldId id="803" r:id="rId7"/>
    <p:sldId id="813" r:id="rId8"/>
    <p:sldId id="804" r:id="rId9"/>
    <p:sldId id="808" r:id="rId10"/>
    <p:sldId id="665" r:id="rId11"/>
    <p:sldId id="691" r:id="rId12"/>
    <p:sldId id="692" r:id="rId13"/>
    <p:sldId id="791" r:id="rId14"/>
    <p:sldId id="771" r:id="rId15"/>
    <p:sldId id="809" r:id="rId16"/>
    <p:sldId id="635" r:id="rId17"/>
    <p:sldId id="658" r:id="rId18"/>
    <p:sldId id="637" r:id="rId19"/>
    <p:sldId id="640" r:id="rId20"/>
    <p:sldId id="790" r:id="rId21"/>
    <p:sldId id="810" r:id="rId22"/>
    <p:sldId id="772" r:id="rId23"/>
    <p:sldId id="786" r:id="rId24"/>
    <p:sldId id="811" r:id="rId25"/>
    <p:sldId id="783" r:id="rId26"/>
    <p:sldId id="797" r:id="rId27"/>
    <p:sldId id="787" r:id="rId28"/>
    <p:sldId id="788" r:id="rId29"/>
    <p:sldId id="789" r:id="rId30"/>
    <p:sldId id="770" r:id="rId31"/>
    <p:sldId id="645" r:id="rId32"/>
    <p:sldId id="659" r:id="rId33"/>
    <p:sldId id="646" r:id="rId34"/>
    <p:sldId id="660" r:id="rId35"/>
    <p:sldId id="746" r:id="rId36"/>
    <p:sldId id="743" r:id="rId37"/>
    <p:sldId id="758" r:id="rId38"/>
    <p:sldId id="608" r:id="rId39"/>
    <p:sldId id="673" r:id="rId40"/>
  </p:sldIdLst>
  <p:sldSz cx="9144000" cy="6858000" type="letter"/>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CFCFC"/>
    <a:srgbClr val="669900"/>
    <a:srgbClr val="FF6600"/>
    <a:srgbClr val="FC01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37" autoAdjust="0"/>
    <p:restoredTop sz="94682" autoAdjust="0"/>
  </p:normalViewPr>
  <p:slideViewPr>
    <p:cSldViewPr>
      <p:cViewPr>
        <p:scale>
          <a:sx n="82" d="100"/>
          <a:sy n="82" d="100"/>
        </p:scale>
        <p:origin x="-636" y="-3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1"/>
    </mc:Choice>
    <mc:Fallback>
      <c:style val="41"/>
    </mc:Fallback>
  </mc:AlternateContent>
  <c:chart>
    <c:autoTitleDeleted val="0"/>
    <c:plotArea>
      <c:layout/>
      <c:barChart>
        <c:barDir val="col"/>
        <c:grouping val="clustered"/>
        <c:varyColors val="0"/>
        <c:ser>
          <c:idx val="0"/>
          <c:order val="0"/>
          <c:tx>
            <c:strRef>
              <c:f>Sheet1!$B$1</c:f>
              <c:strCache>
                <c:ptCount val="1"/>
                <c:pt idx="0">
                  <c:v>ADHD</c:v>
                </c:pt>
              </c:strCache>
            </c:strRef>
          </c:tx>
          <c:invertIfNegative val="0"/>
          <c:cat>
            <c:strRef>
              <c:f>Sheet1!$A$2:$A$16</c:f>
              <c:strCache>
                <c:ptCount val="15"/>
                <c:pt idx="0">
                  <c:v>Time Mgmt</c:v>
                </c:pt>
                <c:pt idx="1">
                  <c:v>Organize</c:v>
                </c:pt>
                <c:pt idx="2">
                  <c:v>Discipline</c:v>
                </c:pt>
                <c:pt idx="3">
                  <c:v>Motivation</c:v>
                </c:pt>
                <c:pt idx="4">
                  <c:v>Activation</c:v>
                </c:pt>
                <c:pt idx="5">
                  <c:v>Digit Span</c:v>
                </c:pt>
                <c:pt idx="6">
                  <c:v>Stroop</c:v>
                </c:pt>
                <c:pt idx="7">
                  <c:v>WCST %Errors</c:v>
                </c:pt>
                <c:pt idx="8">
                  <c:v>WCST Persev.</c:v>
                </c:pt>
                <c:pt idx="9">
                  <c:v>WCST Categories</c:v>
                </c:pt>
                <c:pt idx="10">
                  <c:v>CPT Omissions</c:v>
                </c:pt>
                <c:pt idx="11">
                  <c:v>CPT Commissions</c:v>
                </c:pt>
                <c:pt idx="12">
                  <c:v>CPT Reaction Time</c:v>
                </c:pt>
                <c:pt idx="13">
                  <c:v>CPT Variability</c:v>
                </c:pt>
                <c:pt idx="14">
                  <c:v>Five Points</c:v>
                </c:pt>
              </c:strCache>
            </c:strRef>
          </c:cat>
          <c:val>
            <c:numRef>
              <c:f>Sheet1!$B$2:$B$16</c:f>
              <c:numCache>
                <c:formatCode>General</c:formatCode>
                <c:ptCount val="15"/>
                <c:pt idx="0">
                  <c:v>98</c:v>
                </c:pt>
                <c:pt idx="1">
                  <c:v>89</c:v>
                </c:pt>
                <c:pt idx="2">
                  <c:v>94</c:v>
                </c:pt>
                <c:pt idx="3">
                  <c:v>98</c:v>
                </c:pt>
                <c:pt idx="4">
                  <c:v>98</c:v>
                </c:pt>
                <c:pt idx="5">
                  <c:v>7</c:v>
                </c:pt>
                <c:pt idx="6">
                  <c:v>16</c:v>
                </c:pt>
                <c:pt idx="7">
                  <c:v>9</c:v>
                </c:pt>
                <c:pt idx="8">
                  <c:v>7</c:v>
                </c:pt>
                <c:pt idx="9">
                  <c:v>12</c:v>
                </c:pt>
                <c:pt idx="10">
                  <c:v>26</c:v>
                </c:pt>
                <c:pt idx="11">
                  <c:v>27</c:v>
                </c:pt>
                <c:pt idx="12">
                  <c:v>9</c:v>
                </c:pt>
                <c:pt idx="13">
                  <c:v>29</c:v>
                </c:pt>
                <c:pt idx="14">
                  <c:v>27</c:v>
                </c:pt>
              </c:numCache>
            </c:numRef>
          </c:val>
        </c:ser>
        <c:ser>
          <c:idx val="1"/>
          <c:order val="1"/>
          <c:tx>
            <c:strRef>
              <c:f>Sheet1!$C$1</c:f>
              <c:strCache>
                <c:ptCount val="1"/>
                <c:pt idx="0">
                  <c:v>Clinical</c:v>
                </c:pt>
              </c:strCache>
            </c:strRef>
          </c:tx>
          <c:invertIfNegative val="0"/>
          <c:cat>
            <c:strRef>
              <c:f>Sheet1!$A$2:$A$16</c:f>
              <c:strCache>
                <c:ptCount val="15"/>
                <c:pt idx="0">
                  <c:v>Time Mgmt</c:v>
                </c:pt>
                <c:pt idx="1">
                  <c:v>Organize</c:v>
                </c:pt>
                <c:pt idx="2">
                  <c:v>Discipline</c:v>
                </c:pt>
                <c:pt idx="3">
                  <c:v>Motivation</c:v>
                </c:pt>
                <c:pt idx="4">
                  <c:v>Activation</c:v>
                </c:pt>
                <c:pt idx="5">
                  <c:v>Digit Span</c:v>
                </c:pt>
                <c:pt idx="6">
                  <c:v>Stroop</c:v>
                </c:pt>
                <c:pt idx="7">
                  <c:v>WCST %Errors</c:v>
                </c:pt>
                <c:pt idx="8">
                  <c:v>WCST Persev.</c:v>
                </c:pt>
                <c:pt idx="9">
                  <c:v>WCST Categories</c:v>
                </c:pt>
                <c:pt idx="10">
                  <c:v>CPT Omissions</c:v>
                </c:pt>
                <c:pt idx="11">
                  <c:v>CPT Commissions</c:v>
                </c:pt>
                <c:pt idx="12">
                  <c:v>CPT Reaction Time</c:v>
                </c:pt>
                <c:pt idx="13">
                  <c:v>CPT Variability</c:v>
                </c:pt>
                <c:pt idx="14">
                  <c:v>Five Points</c:v>
                </c:pt>
              </c:strCache>
            </c:strRef>
          </c:cat>
          <c:val>
            <c:numRef>
              <c:f>Sheet1!$C$2:$C$16</c:f>
              <c:numCache>
                <c:formatCode>General</c:formatCode>
                <c:ptCount val="15"/>
                <c:pt idx="0">
                  <c:v>93</c:v>
                </c:pt>
                <c:pt idx="1">
                  <c:v>83</c:v>
                </c:pt>
                <c:pt idx="2">
                  <c:v>93</c:v>
                </c:pt>
                <c:pt idx="3">
                  <c:v>98</c:v>
                </c:pt>
                <c:pt idx="4">
                  <c:v>98</c:v>
                </c:pt>
                <c:pt idx="5">
                  <c:v>9</c:v>
                </c:pt>
                <c:pt idx="6">
                  <c:v>13</c:v>
                </c:pt>
                <c:pt idx="7">
                  <c:v>4</c:v>
                </c:pt>
                <c:pt idx="8">
                  <c:v>3</c:v>
                </c:pt>
                <c:pt idx="9">
                  <c:v>6</c:v>
                </c:pt>
                <c:pt idx="10">
                  <c:v>22</c:v>
                </c:pt>
                <c:pt idx="11">
                  <c:v>26</c:v>
                </c:pt>
                <c:pt idx="12">
                  <c:v>5</c:v>
                </c:pt>
                <c:pt idx="13">
                  <c:v>21</c:v>
                </c:pt>
                <c:pt idx="14">
                  <c:v>27</c:v>
                </c:pt>
              </c:numCache>
            </c:numRef>
          </c:val>
        </c:ser>
        <c:ser>
          <c:idx val="2"/>
          <c:order val="2"/>
          <c:tx>
            <c:strRef>
              <c:f>Sheet1!$D$1</c:f>
              <c:strCache>
                <c:ptCount val="1"/>
                <c:pt idx="0">
                  <c:v>Community</c:v>
                </c:pt>
              </c:strCache>
            </c:strRef>
          </c:tx>
          <c:invertIfNegative val="0"/>
          <c:cat>
            <c:strRef>
              <c:f>Sheet1!$A$2:$A$16</c:f>
              <c:strCache>
                <c:ptCount val="15"/>
                <c:pt idx="0">
                  <c:v>Time Mgmt</c:v>
                </c:pt>
                <c:pt idx="1">
                  <c:v>Organize</c:v>
                </c:pt>
                <c:pt idx="2">
                  <c:v>Discipline</c:v>
                </c:pt>
                <c:pt idx="3">
                  <c:v>Motivation</c:v>
                </c:pt>
                <c:pt idx="4">
                  <c:v>Activation</c:v>
                </c:pt>
                <c:pt idx="5">
                  <c:v>Digit Span</c:v>
                </c:pt>
                <c:pt idx="6">
                  <c:v>Stroop</c:v>
                </c:pt>
                <c:pt idx="7">
                  <c:v>WCST %Errors</c:v>
                </c:pt>
                <c:pt idx="8">
                  <c:v>WCST Persev.</c:v>
                </c:pt>
                <c:pt idx="9">
                  <c:v>WCST Categories</c:v>
                </c:pt>
                <c:pt idx="10">
                  <c:v>CPT Omissions</c:v>
                </c:pt>
                <c:pt idx="11">
                  <c:v>CPT Commissions</c:v>
                </c:pt>
                <c:pt idx="12">
                  <c:v>CPT Reaction Time</c:v>
                </c:pt>
                <c:pt idx="13">
                  <c:v>CPT Variability</c:v>
                </c:pt>
                <c:pt idx="14">
                  <c:v>Five Points</c:v>
                </c:pt>
              </c:strCache>
            </c:strRef>
          </c:cat>
          <c:val>
            <c:numRef>
              <c:f>Sheet1!$D$2:$D$16</c:f>
              <c:numCache>
                <c:formatCode>General</c:formatCode>
                <c:ptCount val="15"/>
                <c:pt idx="0">
                  <c:v>8</c:v>
                </c:pt>
                <c:pt idx="1">
                  <c:v>11</c:v>
                </c:pt>
                <c:pt idx="2">
                  <c:v>7</c:v>
                </c:pt>
                <c:pt idx="3">
                  <c:v>7</c:v>
                </c:pt>
                <c:pt idx="4">
                  <c:v>7</c:v>
                </c:pt>
                <c:pt idx="5">
                  <c:v>6</c:v>
                </c:pt>
                <c:pt idx="6">
                  <c:v>13</c:v>
                </c:pt>
                <c:pt idx="7">
                  <c:v>7</c:v>
                </c:pt>
                <c:pt idx="8">
                  <c:v>6</c:v>
                </c:pt>
                <c:pt idx="9">
                  <c:v>7</c:v>
                </c:pt>
                <c:pt idx="10">
                  <c:v>8</c:v>
                </c:pt>
                <c:pt idx="11">
                  <c:v>8</c:v>
                </c:pt>
                <c:pt idx="12">
                  <c:v>7</c:v>
                </c:pt>
                <c:pt idx="13">
                  <c:v>7</c:v>
                </c:pt>
                <c:pt idx="14">
                  <c:v>7</c:v>
                </c:pt>
              </c:numCache>
            </c:numRef>
          </c:val>
        </c:ser>
        <c:dLbls>
          <c:showLegendKey val="0"/>
          <c:showVal val="0"/>
          <c:showCatName val="0"/>
          <c:showSerName val="0"/>
          <c:showPercent val="0"/>
          <c:showBubbleSize val="0"/>
        </c:dLbls>
        <c:gapWidth val="150"/>
        <c:axId val="112997888"/>
        <c:axId val="112999424"/>
      </c:barChart>
      <c:catAx>
        <c:axId val="112997888"/>
        <c:scaling>
          <c:orientation val="minMax"/>
        </c:scaling>
        <c:delete val="0"/>
        <c:axPos val="b"/>
        <c:numFmt formatCode="General" sourceLinked="1"/>
        <c:majorTickMark val="out"/>
        <c:minorTickMark val="none"/>
        <c:tickLblPos val="nextTo"/>
        <c:crossAx val="112999424"/>
        <c:crosses val="autoZero"/>
        <c:auto val="1"/>
        <c:lblAlgn val="ctr"/>
        <c:lblOffset val="100"/>
        <c:noMultiLvlLbl val="0"/>
      </c:catAx>
      <c:valAx>
        <c:axId val="112999424"/>
        <c:scaling>
          <c:orientation val="minMax"/>
        </c:scaling>
        <c:delete val="0"/>
        <c:axPos val="l"/>
        <c:majorGridlines/>
        <c:numFmt formatCode="General" sourceLinked="1"/>
        <c:majorTickMark val="out"/>
        <c:minorTickMark val="none"/>
        <c:tickLblPos val="nextTo"/>
        <c:crossAx val="11299788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1"/>
    </mc:Choice>
    <mc:Fallback>
      <c:style val="41"/>
    </mc:Fallback>
  </mc:AlternateContent>
  <c:chart>
    <c:title>
      <c:tx>
        <c:rich>
          <a:bodyPr/>
          <a:lstStyle/>
          <a:p>
            <a:pPr>
              <a:defRPr/>
            </a:pPr>
            <a:r>
              <a:rPr lang="en-US"/>
              <a:t>Comparison of groups on percentage impaired</a:t>
            </a:r>
          </a:p>
        </c:rich>
      </c:tx>
      <c:layout/>
      <c:overlay val="0"/>
    </c:title>
    <c:autoTitleDeleted val="0"/>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ADHD-P</c:v>
                </c:pt>
              </c:strCache>
            </c:strRef>
          </c:tx>
          <c:invertIfNegative val="0"/>
          <c:dLbls>
            <c:dLbl>
              <c:idx val="4"/>
              <c:layout>
                <c:manualLayout>
                  <c:x val="6.0937500000000012E-2"/>
                  <c:y val="4.5212765957447408E-2"/>
                </c:manualLayout>
              </c:layout>
              <c:tx>
                <c:rich>
                  <a:bodyPr/>
                  <a:lstStyle/>
                  <a:p>
                    <a:pPr>
                      <a:defRPr/>
                    </a:pPr>
                    <a:r>
                      <a:rPr lang="en-US" sz="1600" dirty="0"/>
                      <a:t>ADHD-P</a:t>
                    </a:r>
                    <a:endParaRPr lang="en-US" dirty="0"/>
                  </a:p>
                </c:rich>
              </c:tx>
              <c:spPr/>
              <c:showLegendKey val="0"/>
              <c:showVal val="1"/>
              <c:showCatName val="0"/>
              <c:showSerName val="1"/>
              <c:showPercent val="0"/>
              <c:showBubbleSize val="0"/>
            </c:dLbl>
            <c:showLegendKey val="0"/>
            <c:showVal val="0"/>
            <c:showCatName val="0"/>
            <c:showSerName val="0"/>
            <c:showPercent val="0"/>
            <c:showBubbleSize val="0"/>
          </c:dLbls>
          <c:cat>
            <c:strRef>
              <c:f>Sheet1!$A$2:$A$14</c:f>
              <c:strCache>
                <c:ptCount val="13"/>
                <c:pt idx="0">
                  <c:v>Time Mgmt</c:v>
                </c:pt>
                <c:pt idx="1">
                  <c:v>Organize</c:v>
                </c:pt>
                <c:pt idx="2">
                  <c:v>Discipline</c:v>
                </c:pt>
                <c:pt idx="3">
                  <c:v>Motivate</c:v>
                </c:pt>
                <c:pt idx="4">
                  <c:v>Activate</c:v>
                </c:pt>
                <c:pt idx="5">
                  <c:v>Digit Span</c:v>
                </c:pt>
                <c:pt idx="6">
                  <c:v>Simon</c:v>
                </c:pt>
                <c:pt idx="7">
                  <c:v>Five Points</c:v>
                </c:pt>
                <c:pt idx="8">
                  <c:v>Stroop</c:v>
                </c:pt>
                <c:pt idx="9">
                  <c:v>TOL Total</c:v>
                </c:pt>
                <c:pt idx="10">
                  <c:v>TOL Time</c:v>
                </c:pt>
                <c:pt idx="11">
                  <c:v>KHM Correct</c:v>
                </c:pt>
                <c:pt idx="12">
                  <c:v>KHM Longest</c:v>
                </c:pt>
              </c:strCache>
            </c:strRef>
          </c:cat>
          <c:val>
            <c:numRef>
              <c:f>Sheet1!$B$2:$B$14</c:f>
              <c:numCache>
                <c:formatCode>General</c:formatCode>
                <c:ptCount val="13"/>
                <c:pt idx="0">
                  <c:v>69</c:v>
                </c:pt>
                <c:pt idx="1">
                  <c:v>67</c:v>
                </c:pt>
                <c:pt idx="2">
                  <c:v>74</c:v>
                </c:pt>
                <c:pt idx="3">
                  <c:v>62</c:v>
                </c:pt>
                <c:pt idx="4">
                  <c:v>76</c:v>
                </c:pt>
                <c:pt idx="5">
                  <c:v>17</c:v>
                </c:pt>
                <c:pt idx="6">
                  <c:v>23</c:v>
                </c:pt>
                <c:pt idx="7">
                  <c:v>17</c:v>
                </c:pt>
                <c:pt idx="8">
                  <c:v>14</c:v>
                </c:pt>
                <c:pt idx="9">
                  <c:v>20</c:v>
                </c:pt>
                <c:pt idx="10">
                  <c:v>14</c:v>
                </c:pt>
                <c:pt idx="11">
                  <c:v>29</c:v>
                </c:pt>
                <c:pt idx="12">
                  <c:v>29</c:v>
                </c:pt>
              </c:numCache>
            </c:numRef>
          </c:val>
        </c:ser>
        <c:ser>
          <c:idx val="1"/>
          <c:order val="1"/>
          <c:tx>
            <c:strRef>
              <c:f>Sheet1!$C$1</c:f>
              <c:strCache>
                <c:ptCount val="1"/>
                <c:pt idx="0">
                  <c:v>ADHD-NP</c:v>
                </c:pt>
              </c:strCache>
            </c:strRef>
          </c:tx>
          <c:invertIfNegative val="0"/>
          <c:dLbls>
            <c:dLbl>
              <c:idx val="4"/>
              <c:layout>
                <c:manualLayout>
                  <c:x val="7.34375000000001E-2"/>
                  <c:y val="3.4574468085106391E-2"/>
                </c:manualLayout>
              </c:layout>
              <c:tx>
                <c:rich>
                  <a:bodyPr/>
                  <a:lstStyle/>
                  <a:p>
                    <a:pPr>
                      <a:defRPr/>
                    </a:pPr>
                    <a:r>
                      <a:rPr lang="en-US" sz="1600" dirty="0"/>
                      <a:t>ADHD-NP</a:t>
                    </a:r>
                    <a:endParaRPr lang="en-US" dirty="0"/>
                  </a:p>
                </c:rich>
              </c:tx>
              <c:spPr/>
              <c:showLegendKey val="0"/>
              <c:showVal val="1"/>
              <c:showCatName val="0"/>
              <c:showSerName val="1"/>
              <c:showPercent val="0"/>
              <c:showBubbleSize val="0"/>
            </c:dLbl>
            <c:showLegendKey val="0"/>
            <c:showVal val="0"/>
            <c:showCatName val="0"/>
            <c:showSerName val="0"/>
            <c:showPercent val="0"/>
            <c:showBubbleSize val="0"/>
          </c:dLbls>
          <c:cat>
            <c:strRef>
              <c:f>Sheet1!$A$2:$A$14</c:f>
              <c:strCache>
                <c:ptCount val="13"/>
                <c:pt idx="0">
                  <c:v>Time Mgmt</c:v>
                </c:pt>
                <c:pt idx="1">
                  <c:v>Organize</c:v>
                </c:pt>
                <c:pt idx="2">
                  <c:v>Discipline</c:v>
                </c:pt>
                <c:pt idx="3">
                  <c:v>Motivate</c:v>
                </c:pt>
                <c:pt idx="4">
                  <c:v>Activate</c:v>
                </c:pt>
                <c:pt idx="5">
                  <c:v>Digit Span</c:v>
                </c:pt>
                <c:pt idx="6">
                  <c:v>Simon</c:v>
                </c:pt>
                <c:pt idx="7">
                  <c:v>Five Points</c:v>
                </c:pt>
                <c:pt idx="8">
                  <c:v>Stroop</c:v>
                </c:pt>
                <c:pt idx="9">
                  <c:v>TOL Total</c:v>
                </c:pt>
                <c:pt idx="10">
                  <c:v>TOL Time</c:v>
                </c:pt>
                <c:pt idx="11">
                  <c:v>KHM Correct</c:v>
                </c:pt>
                <c:pt idx="12">
                  <c:v>KHM Longest</c:v>
                </c:pt>
              </c:strCache>
            </c:strRef>
          </c:cat>
          <c:val>
            <c:numRef>
              <c:f>Sheet1!$C$2:$C$14</c:f>
              <c:numCache>
                <c:formatCode>General</c:formatCode>
                <c:ptCount val="13"/>
                <c:pt idx="0">
                  <c:v>19</c:v>
                </c:pt>
                <c:pt idx="1">
                  <c:v>24</c:v>
                </c:pt>
                <c:pt idx="2">
                  <c:v>29</c:v>
                </c:pt>
                <c:pt idx="3">
                  <c:v>16</c:v>
                </c:pt>
                <c:pt idx="4">
                  <c:v>34</c:v>
                </c:pt>
                <c:pt idx="5">
                  <c:v>19</c:v>
                </c:pt>
                <c:pt idx="6">
                  <c:v>23</c:v>
                </c:pt>
                <c:pt idx="7">
                  <c:v>27</c:v>
                </c:pt>
                <c:pt idx="8">
                  <c:v>15</c:v>
                </c:pt>
                <c:pt idx="9">
                  <c:v>15</c:v>
                </c:pt>
                <c:pt idx="10">
                  <c:v>21</c:v>
                </c:pt>
                <c:pt idx="11">
                  <c:v>23</c:v>
                </c:pt>
                <c:pt idx="12">
                  <c:v>18</c:v>
                </c:pt>
              </c:numCache>
            </c:numRef>
          </c:val>
        </c:ser>
        <c:ser>
          <c:idx val="2"/>
          <c:order val="2"/>
          <c:tx>
            <c:strRef>
              <c:f>Sheet1!$D$1</c:f>
              <c:strCache>
                <c:ptCount val="1"/>
                <c:pt idx="0">
                  <c:v>Control</c:v>
                </c:pt>
              </c:strCache>
            </c:strRef>
          </c:tx>
          <c:invertIfNegative val="0"/>
          <c:dLbls>
            <c:dLbl>
              <c:idx val="4"/>
              <c:layout>
                <c:manualLayout>
                  <c:x val="4.2187376968503963E-2"/>
                  <c:y val="0"/>
                </c:manualLayout>
              </c:layout>
              <c:tx>
                <c:rich>
                  <a:bodyPr/>
                  <a:lstStyle/>
                  <a:p>
                    <a:pPr>
                      <a:defRPr/>
                    </a:pPr>
                    <a:r>
                      <a:rPr lang="en-US" sz="1600" dirty="0"/>
                      <a:t>Control</a:t>
                    </a:r>
                    <a:endParaRPr lang="en-US" dirty="0"/>
                  </a:p>
                </c:rich>
              </c:tx>
              <c:spPr/>
              <c:showLegendKey val="0"/>
              <c:showVal val="1"/>
              <c:showCatName val="0"/>
              <c:showSerName val="1"/>
              <c:showPercent val="0"/>
              <c:showBubbleSize val="0"/>
            </c:dLbl>
            <c:showLegendKey val="0"/>
            <c:showVal val="0"/>
            <c:showCatName val="0"/>
            <c:showSerName val="0"/>
            <c:showPercent val="0"/>
            <c:showBubbleSize val="0"/>
          </c:dLbls>
          <c:cat>
            <c:strRef>
              <c:f>Sheet1!$A$2:$A$14</c:f>
              <c:strCache>
                <c:ptCount val="13"/>
                <c:pt idx="0">
                  <c:v>Time Mgmt</c:v>
                </c:pt>
                <c:pt idx="1">
                  <c:v>Organize</c:v>
                </c:pt>
                <c:pt idx="2">
                  <c:v>Discipline</c:v>
                </c:pt>
                <c:pt idx="3">
                  <c:v>Motivate</c:v>
                </c:pt>
                <c:pt idx="4">
                  <c:v>Activate</c:v>
                </c:pt>
                <c:pt idx="5">
                  <c:v>Digit Span</c:v>
                </c:pt>
                <c:pt idx="6">
                  <c:v>Simon</c:v>
                </c:pt>
                <c:pt idx="7">
                  <c:v>Five Points</c:v>
                </c:pt>
                <c:pt idx="8">
                  <c:v>Stroop</c:v>
                </c:pt>
                <c:pt idx="9">
                  <c:v>TOL Total</c:v>
                </c:pt>
                <c:pt idx="10">
                  <c:v>TOL Time</c:v>
                </c:pt>
                <c:pt idx="11">
                  <c:v>KHM Correct</c:v>
                </c:pt>
                <c:pt idx="12">
                  <c:v>KHM Longest</c:v>
                </c:pt>
              </c:strCache>
            </c:strRef>
          </c:cat>
          <c:val>
            <c:numRef>
              <c:f>Sheet1!$D$2:$D$14</c:f>
              <c:numCache>
                <c:formatCode>General</c:formatCode>
                <c:ptCount val="13"/>
                <c:pt idx="0">
                  <c:v>12</c:v>
                </c:pt>
                <c:pt idx="1">
                  <c:v>13</c:v>
                </c:pt>
                <c:pt idx="2">
                  <c:v>11</c:v>
                </c:pt>
                <c:pt idx="3">
                  <c:v>11</c:v>
                </c:pt>
                <c:pt idx="4">
                  <c:v>17</c:v>
                </c:pt>
                <c:pt idx="5">
                  <c:v>7</c:v>
                </c:pt>
                <c:pt idx="6">
                  <c:v>10</c:v>
                </c:pt>
                <c:pt idx="7">
                  <c:v>8</c:v>
                </c:pt>
                <c:pt idx="8">
                  <c:v>7</c:v>
                </c:pt>
                <c:pt idx="9">
                  <c:v>11</c:v>
                </c:pt>
                <c:pt idx="10">
                  <c:v>11</c:v>
                </c:pt>
                <c:pt idx="11">
                  <c:v>4</c:v>
                </c:pt>
                <c:pt idx="12">
                  <c:v>8</c:v>
                </c:pt>
              </c:numCache>
            </c:numRef>
          </c:val>
        </c:ser>
        <c:dLbls>
          <c:showLegendKey val="0"/>
          <c:showVal val="0"/>
          <c:showCatName val="0"/>
          <c:showSerName val="0"/>
          <c:showPercent val="0"/>
          <c:showBubbleSize val="0"/>
        </c:dLbls>
        <c:gapWidth val="150"/>
        <c:shape val="box"/>
        <c:axId val="112808704"/>
        <c:axId val="112810240"/>
        <c:axId val="0"/>
      </c:bar3DChart>
      <c:catAx>
        <c:axId val="112808704"/>
        <c:scaling>
          <c:orientation val="minMax"/>
        </c:scaling>
        <c:delete val="0"/>
        <c:axPos val="b"/>
        <c:numFmt formatCode="General" sourceLinked="1"/>
        <c:majorTickMark val="none"/>
        <c:minorTickMark val="none"/>
        <c:tickLblPos val="nextTo"/>
        <c:crossAx val="112810240"/>
        <c:crosses val="autoZero"/>
        <c:auto val="1"/>
        <c:lblAlgn val="ctr"/>
        <c:lblOffset val="100"/>
        <c:noMultiLvlLbl val="0"/>
      </c:catAx>
      <c:valAx>
        <c:axId val="112810240"/>
        <c:scaling>
          <c:orientation val="minMax"/>
        </c:scaling>
        <c:delete val="0"/>
        <c:axPos val="l"/>
        <c:majorGridlines/>
        <c:title>
          <c:tx>
            <c:rich>
              <a:bodyPr/>
              <a:lstStyle/>
              <a:p>
                <a:pPr>
                  <a:defRPr/>
                </a:pPr>
                <a:r>
                  <a:rPr lang="en-US"/>
                  <a:t>Percent of Group Impaired &gt; 93rd %</a:t>
                </a:r>
              </a:p>
            </c:rich>
          </c:tx>
          <c:layout/>
          <c:overlay val="0"/>
        </c:title>
        <c:numFmt formatCode="General" sourceLinked="1"/>
        <c:majorTickMark val="none"/>
        <c:minorTickMark val="none"/>
        <c:tickLblPos val="nextTo"/>
        <c:crossAx val="1128087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defRPr sz="1000" i="1">
                <a:solidFill>
                  <a:srgbClr val="FCFCFC"/>
                </a:solidFill>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i="1">
                <a:solidFill>
                  <a:srgbClr val="FCFCFC"/>
                </a:solidFill>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defRPr sz="1000" i="1">
                <a:solidFill>
                  <a:srgbClr val="FCFCFC"/>
                </a:solidFill>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i="1">
                <a:solidFill>
                  <a:srgbClr val="FCFCFC"/>
                </a:solidFill>
                <a:latin typeface="Times New Roman" pitchFamily="18" charset="0"/>
              </a:defRPr>
            </a:lvl1pPr>
          </a:lstStyle>
          <a:p>
            <a:pPr>
              <a:defRPr/>
            </a:pPr>
            <a:fld id="{37AE6538-8D36-45E9-B385-A112875AAEAE}" type="slidenum">
              <a:rPr lang="en-US"/>
              <a:pPr>
                <a:defRPr/>
              </a:pPr>
              <a:t>‹#›</a:t>
            </a:fld>
            <a:endParaRPr lang="en-US"/>
          </a:p>
        </p:txBody>
      </p:sp>
    </p:spTree>
    <p:extLst>
      <p:ext uri="{BB962C8B-B14F-4D97-AF65-F5344CB8AC3E}">
        <p14:creationId xmlns:p14="http://schemas.microsoft.com/office/powerpoint/2010/main" val="3628103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i="1">
                <a:latin typeface="Times New Roman" pitchFamily="18" charset="0"/>
              </a:defRPr>
            </a:lvl1pPr>
          </a:lstStyle>
          <a:p>
            <a:pPr>
              <a:defRPr/>
            </a:pPr>
            <a:fld id="{1B53A0FB-9696-449D-9382-4E16F7AD6825}" type="slidenum">
              <a:rPr lang="en-US"/>
              <a:pPr>
                <a:defRPr/>
              </a:pPr>
              <a:t>‹#›</a:t>
            </a:fld>
            <a:endParaRPr lang="en-US"/>
          </a:p>
        </p:txBody>
      </p:sp>
      <p:sp>
        <p:nvSpPr>
          <p:cNvPr id="2054" name="Rectangle 6"/>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
        <p:nvSpPr>
          <p:cNvPr id="51207" name="Rectangle 7"/>
          <p:cNvSpPr>
            <a:spLocks noGrp="1" noRot="1" noChangeAspect="1" noChangeArrowheads="1" noTextEdit="1"/>
          </p:cNvSpPr>
          <p:nvPr>
            <p:ph type="sldImg" idx="2"/>
          </p:nvPr>
        </p:nvSpPr>
        <p:spPr bwMode="auto">
          <a:xfrm>
            <a:off x="1144588" y="687388"/>
            <a:ext cx="4568825" cy="3425825"/>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1206428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lgerian" pitchFamily="82"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Algerian" pitchFamily="82"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Algerian" pitchFamily="82"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Algerian" pitchFamily="82"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Algerian" pitchFamily="8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p:cNvSpPr>
            <a:spLocks noGrp="1" noChangeArrowheads="1"/>
          </p:cNvSpPr>
          <p:nvPr>
            <p:ph type="sldNum" sz="quarter" idx="5"/>
          </p:nvPr>
        </p:nvSpPr>
        <p:spPr>
          <a:noFill/>
        </p:spPr>
        <p:txBody>
          <a:bodyPr/>
          <a:lstStyle/>
          <a:p>
            <a:fld id="{05D40F38-A519-47A8-AABB-5DCA33CFCEFD}" type="slidenum">
              <a:rPr lang="en-US" smtClean="0"/>
              <a:pPr/>
              <a:t>1</a:t>
            </a:fld>
            <a:endParaRPr lang="en-US" smtClean="0"/>
          </a:p>
        </p:txBody>
      </p:sp>
      <p:sp>
        <p:nvSpPr>
          <p:cNvPr id="52227" name="Rectangle 2"/>
          <p:cNvSpPr>
            <a:spLocks noGrp="1" noRot="1" noChangeAspect="1" noChangeArrowheads="1" noTextEdit="1"/>
          </p:cNvSpPr>
          <p:nvPr>
            <p:ph type="sldImg"/>
          </p:nvPr>
        </p:nvSpPr>
        <p:spPr>
          <a:ln cap="flat"/>
        </p:spPr>
      </p:sp>
      <p:sp>
        <p:nvSpPr>
          <p:cNvPr id="52228" name="Rectangle 3"/>
          <p:cNvSpPr>
            <a:spLocks noGrp="1" noChangeArrowheads="1"/>
          </p:cNvSpPr>
          <p:nvPr>
            <p:ph type="body" idx="1"/>
          </p:nvPr>
        </p:nvSpPr>
        <p:spPr>
          <a:noFill/>
          <a:ln/>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D8735F47-7D6F-43BF-9157-BD1AD76D6390}" type="slidenum">
              <a:rPr lang="en-US" smtClean="0"/>
              <a:pPr/>
              <a:t>22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a:noFill/>
        </p:spPr>
        <p:txBody>
          <a:bodyPr/>
          <a:lstStyle/>
          <a:p>
            <a:fld id="{1801C7A0-4043-45A5-83E5-3A22D9A1479A}" type="slidenum">
              <a:rPr lang="en-US" smtClean="0"/>
              <a:pPr/>
              <a:t>27</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D8735F47-7D6F-43BF-9157-BD1AD76D6390}" type="slidenum">
              <a:rPr lang="en-US" smtClean="0"/>
              <a:pPr/>
              <a:t>29</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D8735F47-7D6F-43BF-9157-BD1AD76D6390}" type="slidenum">
              <a:rPr lang="en-US" smtClean="0"/>
              <a:pPr/>
              <a:t>30</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a:noFill/>
        </p:spPr>
        <p:txBody>
          <a:bodyPr/>
          <a:lstStyle/>
          <a:p>
            <a:fld id="{1801C7A0-4043-45A5-83E5-3A22D9A1479A}" type="slidenum">
              <a:rPr lang="en-US" smtClean="0"/>
              <a:pPr/>
              <a:t>31</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endParaRPr lang="en-US" smtClean="0"/>
          </a:p>
        </p:txBody>
      </p:sp>
      <p:sp>
        <p:nvSpPr>
          <p:cNvPr id="70660" name="Slide Number Placeholder 3"/>
          <p:cNvSpPr>
            <a:spLocks noGrp="1"/>
          </p:cNvSpPr>
          <p:nvPr>
            <p:ph type="sldNum" sz="quarter" idx="5"/>
          </p:nvPr>
        </p:nvSpPr>
        <p:spPr>
          <a:noFill/>
        </p:spPr>
        <p:txBody>
          <a:bodyPr/>
          <a:lstStyle/>
          <a:p>
            <a:fld id="{C5C878F2-FCD0-4104-BB59-C6653E332E45}" type="slidenum">
              <a:rPr lang="en-US" smtClean="0"/>
              <a:pPr/>
              <a:t>33</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pPr eaLnBrk="1" hangingPunct="1"/>
            <a:endParaRPr lang="en-US" smtClean="0"/>
          </a:p>
        </p:txBody>
      </p:sp>
      <p:sp>
        <p:nvSpPr>
          <p:cNvPr id="71684" name="Slide Number Placeholder 3"/>
          <p:cNvSpPr>
            <a:spLocks noGrp="1"/>
          </p:cNvSpPr>
          <p:nvPr>
            <p:ph type="sldNum" sz="quarter" idx="5"/>
          </p:nvPr>
        </p:nvSpPr>
        <p:spPr>
          <a:noFill/>
        </p:spPr>
        <p:txBody>
          <a:bodyPr/>
          <a:lstStyle/>
          <a:p>
            <a:fld id="{E9879722-306D-4D8A-B65F-F0EFA246D02F}" type="slidenum">
              <a:rPr lang="en-US" smtClean="0"/>
              <a:pPr/>
              <a:t>35</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0249426F-64ED-4135-90C3-26BF936DF2D6}" type="slidenum">
              <a:rPr lang="en-US" smtClean="0"/>
              <a:pPr/>
              <a:t>38</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14F73E6-3036-42CA-8BFC-22533A23C033}"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Slide Number Placeholder 3"/>
          <p:cNvSpPr>
            <a:spLocks noGrp="1"/>
          </p:cNvSpPr>
          <p:nvPr>
            <p:ph type="sldNum" sz="quarter" idx="5"/>
          </p:nvPr>
        </p:nvSpPr>
        <p:spPr>
          <a:noFill/>
        </p:spPr>
        <p:txBody>
          <a:bodyPr/>
          <a:lstStyle/>
          <a:p>
            <a:fld id="{07A37632-4550-4983-B8FF-823830C53C57}"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Slide Number Placeholder 3"/>
          <p:cNvSpPr>
            <a:spLocks noGrp="1"/>
          </p:cNvSpPr>
          <p:nvPr>
            <p:ph type="sldNum" sz="quarter" idx="5"/>
          </p:nvPr>
        </p:nvSpPr>
        <p:spPr>
          <a:noFill/>
        </p:spPr>
        <p:txBody>
          <a:bodyPr/>
          <a:lstStyle/>
          <a:p>
            <a:fld id="{07A37632-4550-4983-B8FF-823830C53C57}"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36D0BF7E-2E61-4733-9261-CB84FFF4ED62}"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Slide Number Placeholder 3"/>
          <p:cNvSpPr>
            <a:spLocks noGrp="1"/>
          </p:cNvSpPr>
          <p:nvPr>
            <p:ph type="sldNum" sz="quarter" idx="5"/>
          </p:nvPr>
        </p:nvSpPr>
        <p:spPr>
          <a:noFill/>
        </p:spPr>
        <p:txBody>
          <a:bodyPr/>
          <a:lstStyle/>
          <a:p>
            <a:fld id="{07A37632-4550-4983-B8FF-823830C53C57}" type="slidenum">
              <a:rPr lang="en-US" smtClean="0"/>
              <a:pPr/>
              <a:t>16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pPr eaLnBrk="1" hangingPunct="1"/>
            <a:endParaRPr lang="en-US" smtClean="0"/>
          </a:p>
        </p:txBody>
      </p:sp>
      <p:sp>
        <p:nvSpPr>
          <p:cNvPr id="58372" name="Slide Number Placeholder 3"/>
          <p:cNvSpPr>
            <a:spLocks noGrp="1"/>
          </p:cNvSpPr>
          <p:nvPr>
            <p:ph type="sldNum" sz="quarter" idx="5"/>
          </p:nvPr>
        </p:nvSpPr>
        <p:spPr>
          <a:noFill/>
        </p:spPr>
        <p:txBody>
          <a:bodyPr/>
          <a:lstStyle/>
          <a:p>
            <a:fld id="{5639D736-5A68-4033-B910-CD5E6DFB0027}" type="slidenum">
              <a:rPr lang="en-US" smtClean="0"/>
              <a:pPr/>
              <a:t>18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en-US" smtClean="0"/>
          </a:p>
        </p:txBody>
      </p:sp>
      <p:sp>
        <p:nvSpPr>
          <p:cNvPr id="61444" name="Slide Number Placeholder 3"/>
          <p:cNvSpPr>
            <a:spLocks noGrp="1"/>
          </p:cNvSpPr>
          <p:nvPr>
            <p:ph type="sldNum" sz="quarter" idx="5"/>
          </p:nvPr>
        </p:nvSpPr>
        <p:spPr>
          <a:noFill/>
        </p:spPr>
        <p:txBody>
          <a:bodyPr/>
          <a:lstStyle/>
          <a:p>
            <a:fld id="{C018E283-A4F8-46A1-BC41-3C451D66B5C3}" type="slidenum">
              <a:rPr lang="en-US" smtClean="0"/>
              <a:pPr/>
              <a:t>19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eaLnBrk="1" hangingPunct="1"/>
            <a:endParaRPr lang="en-US" smtClean="0"/>
          </a:p>
        </p:txBody>
      </p:sp>
      <p:sp>
        <p:nvSpPr>
          <p:cNvPr id="56324" name="Slide Number Placeholder 3"/>
          <p:cNvSpPr>
            <a:spLocks noGrp="1"/>
          </p:cNvSpPr>
          <p:nvPr>
            <p:ph type="sldNum" sz="quarter" idx="5"/>
          </p:nvPr>
        </p:nvSpPr>
        <p:spPr>
          <a:noFill/>
        </p:spPr>
        <p:txBody>
          <a:bodyPr/>
          <a:lstStyle/>
          <a:p>
            <a:fld id="{07A37632-4550-4983-B8FF-823830C53C57}" type="slidenum">
              <a:rPr lang="en-US" smtClean="0"/>
              <a:pPr/>
              <a:t>20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7"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3"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en-US"/>
              </a:p>
            </p:txBody>
          </p:sp>
          <p:sp>
            <p:nvSpPr>
              <p:cNvPr id="14"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en-US"/>
              </a:p>
            </p:txBody>
          </p:sp>
          <p:sp>
            <p:nvSpPr>
              <p:cNvPr id="15"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en-US"/>
              </a:p>
            </p:txBody>
          </p:sp>
          <p:sp>
            <p:nvSpPr>
              <p:cNvPr id="16"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en-US"/>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en-US"/>
            </a:p>
          </p:txBody>
        </p:sp>
        <p:sp>
          <p:nvSpPr>
            <p:cNvPr id="19"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en-US"/>
            </a:p>
          </p:txBody>
        </p:sp>
        <p:sp>
          <p:nvSpPr>
            <p:cNvPr id="20"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en-US"/>
            </a:p>
          </p:txBody>
        </p:sp>
        <p:sp>
          <p:nvSpPr>
            <p:cNvPr id="21"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en-US"/>
            </a:p>
          </p:txBody>
        </p:sp>
        <p:sp>
          <p:nvSpPr>
            <p:cNvPr id="22"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en-US"/>
            </a:p>
          </p:txBody>
        </p:sp>
        <p:sp>
          <p:nvSpPr>
            <p:cNvPr id="23"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en-US"/>
            </a:p>
          </p:txBody>
        </p:sp>
      </p:grpSp>
      <p:sp>
        <p:nvSpPr>
          <p:cNvPr id="366614" name="Rectangle 22"/>
          <p:cNvSpPr>
            <a:spLocks noGrp="1" noChangeArrowheads="1"/>
          </p:cNvSpPr>
          <p:nvPr>
            <p:ph type="ctrTitle" sz="quarter"/>
          </p:nvPr>
        </p:nvSpPr>
        <p:spPr>
          <a:xfrm>
            <a:off x="457200" y="1447800"/>
            <a:ext cx="8229600" cy="1736725"/>
          </a:xfrm>
          <a:solidFill>
            <a:srgbClr val="C00000"/>
          </a:solidFill>
        </p:spPr>
        <p:txBody>
          <a:bodyPr/>
          <a:lstStyle>
            <a:lvl1pPr>
              <a:defRPr sz="5400"/>
            </a:lvl1pPr>
          </a:lstStyle>
          <a:p>
            <a:r>
              <a:rPr lang="en-US" dirty="0"/>
              <a:t>Click to edit Master title style</a:t>
            </a:r>
          </a:p>
        </p:txBody>
      </p:sp>
      <p:sp>
        <p:nvSpPr>
          <p:cNvPr id="366615"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p:cNvSpPr>
            <a:spLocks noGrp="1" noChangeArrowheads="1"/>
          </p:cNvSpPr>
          <p:nvPr>
            <p:ph type="dt" sz="quarter" idx="10"/>
          </p:nvPr>
        </p:nvSpPr>
        <p:spPr/>
        <p:txBody>
          <a:bodyPr/>
          <a:lstStyle>
            <a:lvl1pPr>
              <a:defRPr/>
            </a:lvl1pPr>
          </a:lstStyle>
          <a:p>
            <a:pPr>
              <a:defRPr/>
            </a:pPr>
            <a:endParaRPr lang="en-US"/>
          </a:p>
        </p:txBody>
      </p:sp>
      <p:sp>
        <p:nvSpPr>
          <p:cNvPr id="25" name="Rectangle 25"/>
          <p:cNvSpPr>
            <a:spLocks noGrp="1" noChangeArrowheads="1"/>
          </p:cNvSpPr>
          <p:nvPr>
            <p:ph type="sldNum" sz="quarter" idx="11"/>
          </p:nvPr>
        </p:nvSpPr>
        <p:spPr/>
        <p:txBody>
          <a:bodyPr/>
          <a:lstStyle>
            <a:lvl1pPr>
              <a:defRPr/>
            </a:lvl1pPr>
          </a:lstStyle>
          <a:p>
            <a:pPr>
              <a:defRPr/>
            </a:pPr>
            <a:fld id="{A866F94A-3719-4349-A9CD-584292B41FD7}" type="slidenum">
              <a:rPr lang="en-US"/>
              <a:pPr>
                <a:defRPr/>
              </a:pPr>
              <a:t>‹#›</a:t>
            </a:fld>
            <a:endParaRPr lang="en-US"/>
          </a:p>
        </p:txBody>
      </p:sp>
      <p:sp>
        <p:nvSpPr>
          <p:cNvPr id="26" name="Rectangle 26"/>
          <p:cNvSpPr>
            <a:spLocks noGrp="1" noChangeArrowheads="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04D3E523-64A7-49BE-BD0A-C15FD274C93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DD91D7EA-0AA3-4C9C-B36F-8CEB27AB6D4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286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p>
        </p:txBody>
      </p:sp>
      <p:sp>
        <p:nvSpPr>
          <p:cNvPr id="8" name="Rectangle 25"/>
          <p:cNvSpPr>
            <a:spLocks noGrp="1" noChangeArrowheads="1"/>
          </p:cNvSpPr>
          <p:nvPr>
            <p:ph type="ftr" sz="quarter" idx="11"/>
          </p:nvPr>
        </p:nvSpPr>
        <p:spPr>
          <a:ln/>
        </p:spPr>
        <p:txBody>
          <a:bodyPr/>
          <a:lstStyle>
            <a:lvl1pPr>
              <a:defRPr/>
            </a:lvl1pPr>
          </a:lstStyle>
          <a:p>
            <a:pPr>
              <a:defRPr/>
            </a:pPr>
            <a:endParaRPr lang="en-US"/>
          </a:p>
        </p:txBody>
      </p:sp>
      <p:sp>
        <p:nvSpPr>
          <p:cNvPr id="9" name="Rectangle 26"/>
          <p:cNvSpPr>
            <a:spLocks noGrp="1" noChangeArrowheads="1"/>
          </p:cNvSpPr>
          <p:nvPr>
            <p:ph type="sldNum" sz="quarter" idx="12"/>
          </p:nvPr>
        </p:nvSpPr>
        <p:spPr>
          <a:ln/>
        </p:spPr>
        <p:txBody>
          <a:bodyPr/>
          <a:lstStyle>
            <a:lvl1pPr>
              <a:defRPr/>
            </a:lvl1pPr>
          </a:lstStyle>
          <a:p>
            <a:pPr>
              <a:defRPr/>
            </a:pPr>
            <a:fld id="{FBDEDB96-FA02-4448-B5EF-957C4D71041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24300"/>
            <a:ext cx="8229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ABDEF2B6-FD44-4727-8744-E50C8974816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98407257-ADFD-481A-B995-E9B08EC071D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2DA68476-57D6-44E7-9B81-04A054F5BC6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C67E32A6-B77C-409F-8048-AEBBFC392A9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p>
        </p:txBody>
      </p:sp>
      <p:sp>
        <p:nvSpPr>
          <p:cNvPr id="8" name="Rectangle 25"/>
          <p:cNvSpPr>
            <a:spLocks noGrp="1" noChangeArrowheads="1"/>
          </p:cNvSpPr>
          <p:nvPr>
            <p:ph type="ftr" sz="quarter" idx="11"/>
          </p:nvPr>
        </p:nvSpPr>
        <p:spPr>
          <a:ln/>
        </p:spPr>
        <p:txBody>
          <a:bodyPr/>
          <a:lstStyle>
            <a:lvl1pPr>
              <a:defRPr/>
            </a:lvl1pPr>
          </a:lstStyle>
          <a:p>
            <a:pPr>
              <a:defRPr/>
            </a:pPr>
            <a:endParaRPr lang="en-US"/>
          </a:p>
        </p:txBody>
      </p:sp>
      <p:sp>
        <p:nvSpPr>
          <p:cNvPr id="9" name="Rectangle 26"/>
          <p:cNvSpPr>
            <a:spLocks noGrp="1" noChangeArrowheads="1"/>
          </p:cNvSpPr>
          <p:nvPr>
            <p:ph type="sldNum" sz="quarter" idx="12"/>
          </p:nvPr>
        </p:nvSpPr>
        <p:spPr>
          <a:ln/>
        </p:spPr>
        <p:txBody>
          <a:bodyPr/>
          <a:lstStyle>
            <a:lvl1pPr>
              <a:defRPr/>
            </a:lvl1pPr>
          </a:lstStyle>
          <a:p>
            <a:pPr>
              <a:defRPr/>
            </a:pPr>
            <a:fld id="{DF559F28-A939-4166-A126-F46A8BABC0F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pPr>
              <a:defRPr/>
            </a:pPr>
            <a:fld id="{F4B97E5A-262C-4875-95CA-5642EE893CB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p>
        </p:txBody>
      </p:sp>
      <p:sp>
        <p:nvSpPr>
          <p:cNvPr id="3" name="Rectangle 25"/>
          <p:cNvSpPr>
            <a:spLocks noGrp="1" noChangeArrowheads="1"/>
          </p:cNvSpPr>
          <p:nvPr>
            <p:ph type="ftr" sz="quarter" idx="11"/>
          </p:nvPr>
        </p:nvSpPr>
        <p:spPr>
          <a:ln/>
        </p:spPr>
        <p:txBody>
          <a:bodyPr/>
          <a:lstStyle>
            <a:lvl1pPr>
              <a:defRPr/>
            </a:lvl1pPr>
          </a:lstStyle>
          <a:p>
            <a:pPr>
              <a:defRPr/>
            </a:pPr>
            <a:endParaRPr lang="en-US"/>
          </a:p>
        </p:txBody>
      </p:sp>
      <p:sp>
        <p:nvSpPr>
          <p:cNvPr id="4" name="Rectangle 26"/>
          <p:cNvSpPr>
            <a:spLocks noGrp="1" noChangeArrowheads="1"/>
          </p:cNvSpPr>
          <p:nvPr>
            <p:ph type="sldNum" sz="quarter" idx="12"/>
          </p:nvPr>
        </p:nvSpPr>
        <p:spPr>
          <a:ln/>
        </p:spPr>
        <p:txBody>
          <a:bodyPr/>
          <a:lstStyle>
            <a:lvl1pPr>
              <a:defRPr/>
            </a:lvl1pPr>
          </a:lstStyle>
          <a:p>
            <a:pPr>
              <a:defRPr/>
            </a:pPr>
            <a:fld id="{5FDBF7FD-12E0-4E31-8047-F9920C5BEA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5B453254-8C7D-4271-99A6-132DFFE348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8352B65C-461D-4FD9-9B68-617E5A46227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365571"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36557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365573"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1028" name="Group 6"/>
          <p:cNvGrpSpPr>
            <a:grpSpLocks/>
          </p:cNvGrpSpPr>
          <p:nvPr/>
        </p:nvGrpSpPr>
        <p:grpSpPr bwMode="auto">
          <a:xfrm>
            <a:off x="0" y="6019800"/>
            <a:ext cx="7848600" cy="857250"/>
            <a:chOff x="0" y="3792"/>
            <a:chExt cx="4944" cy="540"/>
          </a:xfrm>
        </p:grpSpPr>
        <p:sp>
          <p:nvSpPr>
            <p:cNvPr id="36557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42" name="Group 8"/>
            <p:cNvGrpSpPr>
              <a:grpSpLocks/>
            </p:cNvGrpSpPr>
            <p:nvPr userDrawn="1"/>
          </p:nvGrpSpPr>
          <p:grpSpPr bwMode="auto">
            <a:xfrm>
              <a:off x="2486" y="3792"/>
              <a:ext cx="2458" cy="540"/>
              <a:chOff x="2486" y="3792"/>
              <a:chExt cx="2458" cy="540"/>
            </a:xfrm>
          </p:grpSpPr>
          <p:sp>
            <p:nvSpPr>
              <p:cNvPr id="365577"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365578"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en-US"/>
              </a:p>
            </p:txBody>
          </p:sp>
          <p:sp>
            <p:nvSpPr>
              <p:cNvPr id="365579"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en-US"/>
              </a:p>
            </p:txBody>
          </p:sp>
          <p:sp>
            <p:nvSpPr>
              <p:cNvPr id="365580"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en-US"/>
              </a:p>
            </p:txBody>
          </p:sp>
          <p:sp>
            <p:nvSpPr>
              <p:cNvPr id="365581"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en-US"/>
              </a:p>
            </p:txBody>
          </p:sp>
        </p:grpSp>
        <p:sp>
          <p:nvSpPr>
            <p:cNvPr id="36558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029" name="Group 15"/>
          <p:cNvGrpSpPr>
            <a:grpSpLocks/>
          </p:cNvGrpSpPr>
          <p:nvPr/>
        </p:nvGrpSpPr>
        <p:grpSpPr bwMode="auto">
          <a:xfrm>
            <a:off x="627063" y="6021388"/>
            <a:ext cx="5684837" cy="849312"/>
            <a:chOff x="395" y="3793"/>
            <a:chExt cx="3581" cy="535"/>
          </a:xfrm>
        </p:grpSpPr>
        <p:sp>
          <p:nvSpPr>
            <p:cNvPr id="365584"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en-US"/>
            </a:p>
          </p:txBody>
        </p:sp>
        <p:sp>
          <p:nvSpPr>
            <p:cNvPr id="365585"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en-US"/>
            </a:p>
          </p:txBody>
        </p:sp>
        <p:sp>
          <p:nvSpPr>
            <p:cNvPr id="365586"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en-US"/>
            </a:p>
          </p:txBody>
        </p:sp>
        <p:sp>
          <p:nvSpPr>
            <p:cNvPr id="365587"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en-US"/>
            </a:p>
          </p:txBody>
        </p:sp>
        <p:sp>
          <p:nvSpPr>
            <p:cNvPr id="365588"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en-US"/>
            </a:p>
          </p:txBody>
        </p:sp>
        <p:sp>
          <p:nvSpPr>
            <p:cNvPr id="365589"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en-US"/>
            </a:p>
          </p:txBody>
        </p:sp>
      </p:grpSp>
      <p:sp>
        <p:nvSpPr>
          <p:cNvPr id="365590"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5592"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pPr>
              <a:defRPr/>
            </a:pPr>
            <a:endParaRPr lang="en-US"/>
          </a:p>
        </p:txBody>
      </p:sp>
      <p:sp>
        <p:nvSpPr>
          <p:cNvPr id="365593"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pPr>
              <a:defRPr/>
            </a:pPr>
            <a:endParaRPr lang="en-US"/>
          </a:p>
        </p:txBody>
      </p:sp>
      <p:sp>
        <p:nvSpPr>
          <p:cNvPr id="365594"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Arial" charset="0"/>
              </a:defRPr>
            </a:lvl1pPr>
          </a:lstStyle>
          <a:p>
            <a:pPr>
              <a:defRPr/>
            </a:pPr>
            <a:fld id="{ED2B1D67-7A00-4586-864E-BF0DA32650C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254" r:id="rId1"/>
    <p:sldLayoutId id="2147484241" r:id="rId2"/>
    <p:sldLayoutId id="2147484242" r:id="rId3"/>
    <p:sldLayoutId id="2147484243" r:id="rId4"/>
    <p:sldLayoutId id="2147484244" r:id="rId5"/>
    <p:sldLayoutId id="2147484245" r:id="rId6"/>
    <p:sldLayoutId id="2147484246" r:id="rId7"/>
    <p:sldLayoutId id="2147484247" r:id="rId8"/>
    <p:sldLayoutId id="2147484248" r:id="rId9"/>
    <p:sldLayoutId id="2147484249" r:id="rId10"/>
    <p:sldLayoutId id="2147484250" r:id="rId11"/>
    <p:sldLayoutId id="2147484251" r:id="rId12"/>
    <p:sldLayoutId id="2147484252"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04800" y="228600"/>
            <a:ext cx="8610600" cy="1752600"/>
          </a:xfrm>
        </p:spPr>
        <p:txBody>
          <a:bodyPr lIns="92075" tIns="46038" rIns="92075" bIns="46038"/>
          <a:lstStyle/>
          <a:p>
            <a:pPr eaLnBrk="1" hangingPunct="1">
              <a:defRPr/>
            </a:pPr>
            <a:r>
              <a:rPr lang="en-US" sz="4000" dirty="0" smtClean="0">
                <a:latin typeface="Bookman Old Style" pitchFamily="18" charset="0"/>
              </a:rPr>
              <a:t>ADHD, Self-Regulation, and</a:t>
            </a:r>
            <a:br>
              <a:rPr lang="en-US" sz="4000" dirty="0" smtClean="0">
                <a:latin typeface="Bookman Old Style" pitchFamily="18" charset="0"/>
              </a:rPr>
            </a:br>
            <a:r>
              <a:rPr lang="en-US" sz="4000" dirty="0" smtClean="0">
                <a:latin typeface="Bookman Old Style" pitchFamily="18" charset="0"/>
              </a:rPr>
              <a:t>Executive Functioning: Theory and Implications for Management</a:t>
            </a:r>
            <a:endParaRPr lang="en-US" sz="3600" dirty="0" smtClean="0"/>
          </a:p>
        </p:txBody>
      </p:sp>
      <p:sp>
        <p:nvSpPr>
          <p:cNvPr id="4099" name="Rectangle 3"/>
          <p:cNvSpPr>
            <a:spLocks noGrp="1" noChangeArrowheads="1"/>
          </p:cNvSpPr>
          <p:nvPr>
            <p:ph type="subTitle" idx="1"/>
          </p:nvPr>
        </p:nvSpPr>
        <p:spPr>
          <a:xfrm>
            <a:off x="457200" y="2057400"/>
            <a:ext cx="8305800" cy="4419600"/>
          </a:xfrm>
        </p:spPr>
        <p:txBody>
          <a:bodyPr lIns="92075" tIns="46038" rIns="92075" bIns="46038"/>
          <a:lstStyle/>
          <a:p>
            <a:pPr marL="342900" indent="-342900" eaLnBrk="1" hangingPunct="1">
              <a:lnSpc>
                <a:spcPct val="80000"/>
              </a:lnSpc>
              <a:defRPr/>
            </a:pPr>
            <a:endParaRPr lang="en-US" dirty="0" smtClean="0"/>
          </a:p>
          <a:p>
            <a:pPr marL="342900" indent="-342900" eaLnBrk="1" hangingPunct="1">
              <a:lnSpc>
                <a:spcPct val="80000"/>
              </a:lnSpc>
              <a:defRPr/>
            </a:pPr>
            <a:r>
              <a:rPr lang="en-US" dirty="0" smtClean="0"/>
              <a:t>Russell A. Barkley, Ph.D.</a:t>
            </a:r>
          </a:p>
          <a:p>
            <a:pPr marL="342900" indent="-342900" eaLnBrk="1" hangingPunct="1">
              <a:lnSpc>
                <a:spcPct val="80000"/>
              </a:lnSpc>
              <a:defRPr/>
            </a:pPr>
            <a:r>
              <a:rPr lang="en-US" sz="1400" dirty="0" smtClean="0">
                <a:cs typeface="Arial" charset="0"/>
              </a:rPr>
              <a:t>Clinical Professor of Psychiatry</a:t>
            </a:r>
          </a:p>
          <a:p>
            <a:pPr marL="342900" indent="-342900" eaLnBrk="1" hangingPunct="1">
              <a:lnSpc>
                <a:spcPct val="80000"/>
              </a:lnSpc>
              <a:defRPr/>
            </a:pPr>
            <a:r>
              <a:rPr lang="en-US" sz="1400" dirty="0" smtClean="0">
                <a:cs typeface="Arial" charset="0"/>
              </a:rPr>
              <a:t>Medical University of South Carolina</a:t>
            </a:r>
          </a:p>
          <a:p>
            <a:pPr marL="342900" indent="-342900" eaLnBrk="1" hangingPunct="1">
              <a:lnSpc>
                <a:spcPct val="80000"/>
              </a:lnSpc>
              <a:defRPr/>
            </a:pPr>
            <a:r>
              <a:rPr lang="en-US" sz="1400" dirty="0" smtClean="0">
                <a:cs typeface="Arial" charset="0"/>
              </a:rPr>
              <a:t>Charleston, SC</a:t>
            </a:r>
          </a:p>
          <a:p>
            <a:pPr marL="342900" indent="-342900" eaLnBrk="1" hangingPunct="1">
              <a:lnSpc>
                <a:spcPct val="80000"/>
              </a:lnSpc>
              <a:defRPr/>
            </a:pPr>
            <a:endParaRPr lang="en-US" sz="1400" dirty="0" smtClean="0">
              <a:cs typeface="Arial" charset="0"/>
            </a:endParaRPr>
          </a:p>
          <a:p>
            <a:pPr marL="342900" indent="-342900" eaLnBrk="1" hangingPunct="1">
              <a:lnSpc>
                <a:spcPct val="80000"/>
              </a:lnSpc>
              <a:defRPr/>
            </a:pPr>
            <a:r>
              <a:rPr lang="en-US" sz="1400" dirty="0" smtClean="0">
                <a:cs typeface="Arial" charset="0"/>
              </a:rPr>
              <a:t>©</a:t>
            </a:r>
            <a:r>
              <a:rPr lang="en-US" sz="1400" dirty="0" smtClean="0"/>
              <a:t>Copyright by Russell A. Barkley, Ph.D., 2012</a:t>
            </a:r>
          </a:p>
          <a:p>
            <a:pPr marL="342900" indent="-342900" eaLnBrk="1" hangingPunct="1">
              <a:lnSpc>
                <a:spcPct val="80000"/>
              </a:lnSpc>
              <a:defRPr/>
            </a:pPr>
            <a:r>
              <a:rPr lang="en-US" sz="1400" u="sng" dirty="0" smtClean="0"/>
              <a:t>Sources</a:t>
            </a:r>
            <a:r>
              <a:rPr lang="en-US" sz="1400" dirty="0" smtClean="0"/>
              <a:t>:</a:t>
            </a:r>
          </a:p>
          <a:p>
            <a:pPr marL="342900" indent="-342900" eaLnBrk="1" hangingPunct="1">
              <a:lnSpc>
                <a:spcPct val="80000"/>
              </a:lnSpc>
              <a:defRPr/>
            </a:pPr>
            <a:r>
              <a:rPr lang="en-US" sz="1400" dirty="0" smtClean="0"/>
              <a:t>Barkley, R. A. (in press).  Executive Functions:  What They Are, How They Work, and Why They Evolved.  New York: Guilford Press.</a:t>
            </a:r>
          </a:p>
          <a:p>
            <a:pPr marL="342900" indent="-342900" eaLnBrk="1" hangingPunct="1">
              <a:lnSpc>
                <a:spcPct val="80000"/>
              </a:lnSpc>
              <a:defRPr/>
            </a:pPr>
            <a:r>
              <a:rPr lang="en-US" sz="1400" dirty="0" smtClean="0"/>
              <a:t>  </a:t>
            </a:r>
            <a:r>
              <a:rPr lang="en-US" sz="1400" dirty="0"/>
              <a:t>Barkley, R. A. (2011). </a:t>
            </a:r>
            <a:r>
              <a:rPr lang="en-US" sz="1400" i="1" dirty="0"/>
              <a:t>The Barkley Deficits in</a:t>
            </a:r>
            <a:r>
              <a:rPr lang="en-US" sz="1400" dirty="0"/>
              <a:t> </a:t>
            </a:r>
            <a:r>
              <a:rPr lang="en-US" sz="1400" i="1" dirty="0"/>
              <a:t>Executive Functioning Scale</a:t>
            </a:r>
            <a:r>
              <a:rPr lang="en-US" sz="1400" dirty="0"/>
              <a:t>.  New York: Guilford.</a:t>
            </a:r>
          </a:p>
          <a:p>
            <a:pPr marL="342900" indent="-342900" eaLnBrk="1" hangingPunct="1">
              <a:lnSpc>
                <a:spcPct val="80000"/>
              </a:lnSpc>
              <a:defRPr/>
            </a:pPr>
            <a:r>
              <a:rPr lang="en-US" sz="1400" dirty="0" smtClean="0"/>
              <a:t>Barkley</a:t>
            </a:r>
            <a:r>
              <a:rPr lang="en-US" sz="1400" dirty="0"/>
              <a:t>, R. A.  (1997/2001) </a:t>
            </a:r>
            <a:r>
              <a:rPr lang="en-US" sz="1400" i="1" dirty="0"/>
              <a:t>ADHD and the Nature of Self-Control.  </a:t>
            </a:r>
            <a:r>
              <a:rPr lang="en-US" sz="1400" dirty="0"/>
              <a:t>New York: Guilford Press</a:t>
            </a:r>
          </a:p>
          <a:p>
            <a:pPr marL="342900" indent="-342900" eaLnBrk="1" hangingPunct="1">
              <a:lnSpc>
                <a:spcPct val="80000"/>
              </a:lnSpc>
              <a:defRPr/>
            </a:pPr>
            <a:endParaRPr lang="en-US" sz="1400" dirty="0" smtClean="0"/>
          </a:p>
          <a:p>
            <a:pPr marL="342900" indent="-342900" eaLnBrk="1" hangingPunct="1">
              <a:lnSpc>
                <a:spcPct val="80000"/>
              </a:lnSpc>
              <a:defRPr/>
            </a:pPr>
            <a:r>
              <a:rPr lang="en-US" sz="1400" dirty="0" smtClean="0"/>
              <a:t>Email: drbarkley@russellbarkley.org</a:t>
            </a:r>
          </a:p>
          <a:p>
            <a:pPr marL="342900" indent="-342900" eaLnBrk="1" hangingPunct="1">
              <a:lnSpc>
                <a:spcPct val="80000"/>
              </a:lnSpc>
              <a:defRPr/>
            </a:pPr>
            <a:r>
              <a:rPr lang="en-US" sz="1400" dirty="0" smtClean="0"/>
              <a:t>Website: russellbarkley.org</a:t>
            </a:r>
          </a:p>
          <a:p>
            <a:pPr marL="342900" indent="-342900" eaLnBrk="1" hangingPunct="1">
              <a:lnSpc>
                <a:spcPct val="80000"/>
              </a:lnSpc>
              <a:defRPr/>
            </a:pPr>
            <a:r>
              <a:rPr lang="en-US" sz="1800" dirty="0" smtClean="0"/>
              <a:t> </a:t>
            </a: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pPr>
              <a:defRPr/>
            </a:pPr>
            <a:r>
              <a:rPr lang="en-US" dirty="0" smtClean="0"/>
              <a:t>Current Paradox</a:t>
            </a:r>
            <a:endParaRPr lang="en-US" dirty="0"/>
          </a:p>
        </p:txBody>
      </p:sp>
      <p:sp>
        <p:nvSpPr>
          <p:cNvPr id="24579" name="Content Placeholder 2"/>
          <p:cNvSpPr>
            <a:spLocks noGrp="1"/>
          </p:cNvSpPr>
          <p:nvPr>
            <p:ph idx="1"/>
          </p:nvPr>
        </p:nvSpPr>
        <p:spPr>
          <a:xfrm>
            <a:off x="228600" y="914400"/>
            <a:ext cx="8915400" cy="5181600"/>
          </a:xfrm>
        </p:spPr>
        <p:txBody>
          <a:bodyPr/>
          <a:lstStyle/>
          <a:p>
            <a:r>
              <a:rPr lang="en-US" sz="2400" dirty="0" smtClean="0"/>
              <a:t>ADHD is a disorder of brain networks that contribute to EF – so it has to be an EF disorder</a:t>
            </a:r>
          </a:p>
          <a:p>
            <a:r>
              <a:rPr lang="en-US" sz="2400" dirty="0" smtClean="0"/>
              <a:t>But only 35-50% or fewer ADHD cases are impaired on EF psychometric tests (</a:t>
            </a:r>
            <a:r>
              <a:rPr lang="en-US" sz="2400" u="sng" dirty="0" smtClean="0"/>
              <a:t>&gt;</a:t>
            </a:r>
            <a:r>
              <a:rPr lang="en-US" sz="2400" dirty="0" smtClean="0"/>
              <a:t>93</a:t>
            </a:r>
            <a:r>
              <a:rPr lang="en-US" sz="2400" baseline="30000" dirty="0" smtClean="0"/>
              <a:t>rd</a:t>
            </a:r>
            <a:r>
              <a:rPr lang="en-US" sz="2400" dirty="0" smtClean="0"/>
              <a:t> %)</a:t>
            </a:r>
          </a:p>
          <a:p>
            <a:r>
              <a:rPr lang="en-US" sz="2400" dirty="0" smtClean="0"/>
              <a:t>Yet 86-98% of clinical-referred adults with ADHD are impaired on rating scales of EF in daily life as are 65-75% of ADHD children by adulthood with persistent ADHD.</a:t>
            </a:r>
          </a:p>
          <a:p>
            <a:r>
              <a:rPr lang="en-US" sz="2400" dirty="0" smtClean="0"/>
              <a:t>EF tests have low or no significant relationships with EF ratings in daily life </a:t>
            </a:r>
          </a:p>
          <a:p>
            <a:pPr lvl="1"/>
            <a:r>
              <a:rPr lang="en-US" sz="1800" dirty="0" smtClean="0"/>
              <a:t>0-10% of shared variance between tests &amp; ratings </a:t>
            </a:r>
          </a:p>
          <a:p>
            <a:pPr lvl="1"/>
            <a:r>
              <a:rPr lang="en-US" sz="1800" dirty="0" smtClean="0"/>
              <a:t>less than 20% for best combination of EF tests</a:t>
            </a:r>
          </a:p>
          <a:p>
            <a:r>
              <a:rPr lang="en-US" sz="2400" dirty="0" smtClean="0"/>
              <a:t>EF tests and EF ratings are NOT measuring the same construct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4579">
                                            <p:txEl>
                                              <p:pRg st="4" end="4"/>
                                            </p:txEl>
                                          </p:spTgt>
                                        </p:tgtEl>
                                        <p:attrNameLst>
                                          <p:attrName>style.visibility</p:attrName>
                                        </p:attrNameLst>
                                      </p:cBhvr>
                                      <p:to>
                                        <p:strVal val="visible"/>
                                      </p:to>
                                    </p:set>
                                    <p:anim calcmode="lin" valueType="num">
                                      <p:cBhvr additive="base">
                                        <p:cTn id="29"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579">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4579">
                                            <p:txEl>
                                              <p:pRg st="5" end="5"/>
                                            </p:txEl>
                                          </p:spTgt>
                                        </p:tgtEl>
                                        <p:attrNameLst>
                                          <p:attrName>style.visibility</p:attrName>
                                        </p:attrNameLst>
                                      </p:cBhvr>
                                      <p:to>
                                        <p:strVal val="visible"/>
                                      </p:to>
                                    </p:set>
                                    <p:anim calcmode="lin" valueType="num">
                                      <p:cBhvr additive="base">
                                        <p:cTn id="33"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45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4579">
                                            <p:txEl>
                                              <p:pRg st="6" end="6"/>
                                            </p:txEl>
                                          </p:spTgt>
                                        </p:tgtEl>
                                        <p:attrNameLst>
                                          <p:attrName>style.visibility</p:attrName>
                                        </p:attrNameLst>
                                      </p:cBhvr>
                                      <p:to>
                                        <p:strVal val="visible"/>
                                      </p:to>
                                    </p:set>
                                    <p:anim calcmode="lin" valueType="num">
                                      <p:cBhvr additive="base">
                                        <p:cTn id="39" dur="500" fill="hold"/>
                                        <p:tgtEl>
                                          <p:spTgt spid="24579">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457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sz="3200" dirty="0" smtClean="0"/>
              <a:t>Study of clinic-referred adults with ADHD</a:t>
            </a:r>
            <a:br>
              <a:rPr lang="en-US" sz="3200" dirty="0" smtClean="0"/>
            </a:br>
            <a:r>
              <a:rPr lang="en-US" sz="1800" dirty="0" smtClean="0"/>
              <a:t>(Barkley &amp; Murphy, 2010)</a:t>
            </a:r>
            <a:endParaRPr lang="en-US" sz="1800" dirty="0"/>
          </a:p>
        </p:txBody>
      </p:sp>
      <p:graphicFrame>
        <p:nvGraphicFramePr>
          <p:cNvPr id="4" name="Content Placeholder 3"/>
          <p:cNvGraphicFramePr>
            <a:graphicFrameLocks noGrp="1"/>
          </p:cNvGraphicFramePr>
          <p:nvPr>
            <p:ph idx="1"/>
          </p:nvPr>
        </p:nvGraphicFramePr>
        <p:xfrm>
          <a:off x="457200" y="1066800"/>
          <a:ext cx="82296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5867400"/>
            <a:ext cx="7315200" cy="923330"/>
          </a:xfrm>
          <a:prstGeom prst="rect">
            <a:avLst/>
          </a:prstGeom>
          <a:noFill/>
        </p:spPr>
        <p:txBody>
          <a:bodyPr wrap="square" rtlCol="0">
            <a:spAutoFit/>
          </a:bodyPr>
          <a:lstStyle/>
          <a:p>
            <a:r>
              <a:rPr lang="en-US" sz="1200" dirty="0" smtClean="0"/>
              <a:t>From Barkley, R. A., &amp; Murphy, K. R. (2010).  Impairment in occupational functioning and adult ADHD: The predictive utility of executive function (EF) ratings vs. EF tests.  </a:t>
            </a:r>
            <a:r>
              <a:rPr lang="en-US" sz="1200" i="1" dirty="0" smtClean="0"/>
              <a:t>Archives of Clinical Neuropsychology, 25</a:t>
            </a:r>
            <a:r>
              <a:rPr lang="en-US" sz="1200" dirty="0" smtClean="0"/>
              <a:t>, 157-173.</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defRPr/>
            </a:pPr>
            <a:r>
              <a:rPr lang="en-US" dirty="0" smtClean="0"/>
              <a:t>Group differences on EF scales</a:t>
            </a:r>
            <a:endParaRPr lang="en-US" dirty="0"/>
          </a:p>
        </p:txBody>
      </p:sp>
      <p:graphicFrame>
        <p:nvGraphicFramePr>
          <p:cNvPr id="5" name="Content Placeholder 3"/>
          <p:cNvGraphicFramePr>
            <a:graphicFrameLocks noGrp="1"/>
          </p:cNvGraphicFramePr>
          <p:nvPr>
            <p:ph idx="1"/>
          </p:nvPr>
        </p:nvGraphicFramePr>
        <p:xfrm>
          <a:off x="533400" y="990600"/>
          <a:ext cx="8128000" cy="4775200"/>
        </p:xfrm>
        <a:graphic>
          <a:graphicData uri="http://schemas.openxmlformats.org/drawingml/2006/chart">
            <c:chart xmlns:c="http://schemas.openxmlformats.org/drawingml/2006/chart" xmlns:r="http://schemas.openxmlformats.org/officeDocument/2006/relationships" r:id="rId2"/>
          </a:graphicData>
        </a:graphic>
      </p:graphicFrame>
      <p:sp>
        <p:nvSpPr>
          <p:cNvPr id="15364" name="TextBox 4"/>
          <p:cNvSpPr txBox="1">
            <a:spLocks noChangeArrowheads="1"/>
          </p:cNvSpPr>
          <p:nvPr/>
        </p:nvSpPr>
        <p:spPr bwMode="auto">
          <a:xfrm>
            <a:off x="609600" y="5334000"/>
            <a:ext cx="8077200" cy="1446550"/>
          </a:xfrm>
          <a:prstGeom prst="rect">
            <a:avLst/>
          </a:prstGeom>
          <a:noFill/>
          <a:ln w="9525">
            <a:noFill/>
            <a:miter lim="800000"/>
            <a:headEnd/>
            <a:tailEnd/>
          </a:ln>
        </p:spPr>
        <p:txBody>
          <a:bodyPr wrap="square">
            <a:spAutoFit/>
          </a:bodyPr>
          <a:lstStyle/>
          <a:p>
            <a:r>
              <a:rPr lang="en-US" sz="1600" dirty="0" smtClean="0"/>
              <a:t>ADHD-P = Persistent ADHD,                    All </a:t>
            </a:r>
            <a:r>
              <a:rPr lang="en-US" sz="1600" i="1" dirty="0" smtClean="0"/>
              <a:t>p</a:t>
            </a:r>
            <a:r>
              <a:rPr lang="en-US" sz="1600" dirty="0" smtClean="0"/>
              <a:t> values &lt; .001</a:t>
            </a:r>
          </a:p>
          <a:p>
            <a:r>
              <a:rPr lang="en-US" sz="1600" dirty="0" smtClean="0"/>
              <a:t>ADHD-NP = </a:t>
            </a:r>
            <a:r>
              <a:rPr lang="en-US" sz="1600" dirty="0" err="1" smtClean="0"/>
              <a:t>Nonpersistent</a:t>
            </a:r>
            <a:r>
              <a:rPr lang="en-US" sz="1600" dirty="0" smtClean="0"/>
              <a:t> ADHD</a:t>
            </a:r>
          </a:p>
          <a:p>
            <a:r>
              <a:rPr lang="en-US" sz="1600" dirty="0" smtClean="0"/>
              <a:t>Control = Community Control Group  </a:t>
            </a:r>
          </a:p>
          <a:p>
            <a:r>
              <a:rPr lang="en-US" sz="1200" dirty="0" smtClean="0"/>
              <a:t>Barkley, R. A., &amp; Fischer, M. (2011).  Predicting impairment in occupational functioning in hyperactive children as adults: Self-reported executive function (EF) deficits vs. EF tests.  </a:t>
            </a:r>
            <a:r>
              <a:rPr lang="en-US" sz="1200" i="1" dirty="0" smtClean="0"/>
              <a:t>Developmental Neuropsychology</a:t>
            </a:r>
            <a:r>
              <a:rPr lang="en-US" sz="1200" dirty="0" smtClean="0"/>
              <a:t>, 36(2), 137-161..</a:t>
            </a:r>
            <a:endParaRPr lang="en-US" sz="1600" dirty="0" smtClean="0"/>
          </a:p>
          <a:p>
            <a:r>
              <a:rPr lang="en-US" sz="1600" dirty="0" smtClean="0"/>
              <a:t>                   </a:t>
            </a: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pPr>
              <a:defRPr/>
            </a:pPr>
            <a:r>
              <a:rPr lang="en-US" sz="2800" dirty="0" smtClean="0"/>
              <a:t>Which Method of Assessing EF is the Most Valid?</a:t>
            </a:r>
            <a:endParaRPr lang="en-US" sz="3600" dirty="0"/>
          </a:p>
        </p:txBody>
      </p:sp>
      <p:sp>
        <p:nvSpPr>
          <p:cNvPr id="24579" name="Content Placeholder 2"/>
          <p:cNvSpPr>
            <a:spLocks noGrp="1"/>
          </p:cNvSpPr>
          <p:nvPr>
            <p:ph idx="1"/>
          </p:nvPr>
        </p:nvSpPr>
        <p:spPr>
          <a:xfrm>
            <a:off x="457200" y="1066800"/>
            <a:ext cx="8229600" cy="5257800"/>
          </a:xfrm>
        </p:spPr>
        <p:txBody>
          <a:bodyPr/>
          <a:lstStyle/>
          <a:p>
            <a:r>
              <a:rPr lang="en-US" sz="2400" dirty="0" smtClean="0"/>
              <a:t>EF scales predict up to 45% of variance in global self-rated impairment and 20% in other-rated impairment</a:t>
            </a:r>
          </a:p>
          <a:p>
            <a:r>
              <a:rPr lang="en-US" sz="2400" dirty="0" smtClean="0"/>
              <a:t>EF tests predict up to 6% in global self-rated impairment and 7% in other-ratings</a:t>
            </a:r>
          </a:p>
          <a:p>
            <a:r>
              <a:rPr lang="en-US" sz="2400" dirty="0" smtClean="0"/>
              <a:t>Overall, scales predict 2-20% of variance  in work history measures averaging 11%</a:t>
            </a:r>
          </a:p>
          <a:p>
            <a:r>
              <a:rPr lang="en-US" sz="2400" dirty="0" smtClean="0"/>
              <a:t>Overall, tests predict 2-18% of variance in work history measures averaging 6.8%</a:t>
            </a:r>
          </a:p>
          <a:p>
            <a:r>
              <a:rPr lang="en-US" sz="2400" dirty="0" smtClean="0"/>
              <a:t>EF ratings predict a wider array of occupational problems than do EF tests</a:t>
            </a:r>
          </a:p>
          <a:p>
            <a:r>
              <a:rPr lang="en-US" sz="2400" dirty="0" smtClean="0"/>
              <a:t>If predicting impairment is an index of validity of measurement, EF scales out-predict EF tests</a:t>
            </a:r>
          </a:p>
          <a:p>
            <a:endParaRPr lang="en-US" dirty="0" smtClean="0"/>
          </a:p>
        </p:txBody>
      </p:sp>
    </p:spTree>
    <p:custDataLst>
      <p:tags r:id="rId1"/>
    </p:custDataLst>
    <p:extLst>
      <p:ext uri="{BB962C8B-B14F-4D97-AF65-F5344CB8AC3E}">
        <p14:creationId xmlns:p14="http://schemas.microsoft.com/office/powerpoint/2010/main" val="3432639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579">
                                            <p:txEl>
                                              <p:pRg st="5" end="5"/>
                                            </p:txEl>
                                          </p:spTgt>
                                        </p:tgtEl>
                                        <p:attrNameLst>
                                          <p:attrName>style.visibility</p:attrName>
                                        </p:attrNameLst>
                                      </p:cBhvr>
                                      <p:to>
                                        <p:strVal val="visible"/>
                                      </p:to>
                                    </p:set>
                                    <p:anim calcmode="lin" valueType="num">
                                      <p:cBhvr additive="base">
                                        <p:cTn id="37"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45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dirty="0" smtClean="0"/>
              <a:t>What’s Wrong with EF Tests?</a:t>
            </a:r>
            <a:endParaRPr lang="en-US" dirty="0"/>
          </a:p>
        </p:txBody>
      </p:sp>
      <p:sp>
        <p:nvSpPr>
          <p:cNvPr id="3" name="Content Placeholder 2"/>
          <p:cNvSpPr>
            <a:spLocks noGrp="1"/>
          </p:cNvSpPr>
          <p:nvPr>
            <p:ph idx="1"/>
          </p:nvPr>
        </p:nvSpPr>
        <p:spPr>
          <a:xfrm>
            <a:off x="457200" y="914400"/>
            <a:ext cx="8229600" cy="5181600"/>
          </a:xfrm>
        </p:spPr>
        <p:txBody>
          <a:bodyPr/>
          <a:lstStyle/>
          <a:p>
            <a:r>
              <a:rPr lang="en-US" dirty="0" smtClean="0"/>
              <a:t>Cannot capture EF as it functions to enact and sustain goal-directed behavior across long spans of time</a:t>
            </a:r>
          </a:p>
          <a:p>
            <a:pPr lvl="1"/>
            <a:r>
              <a:rPr lang="en-US" dirty="0" smtClean="0"/>
              <a:t>Most tests last just 15-30 minutes each</a:t>
            </a:r>
          </a:p>
          <a:p>
            <a:r>
              <a:rPr lang="en-US" dirty="0" smtClean="0"/>
              <a:t>Do not capture the important social factors that EF evolved to address</a:t>
            </a:r>
          </a:p>
          <a:p>
            <a:pPr lvl="1"/>
            <a:r>
              <a:rPr lang="en-US" dirty="0" smtClean="0"/>
              <a:t>Reciprocity, cooperation, mutual support</a:t>
            </a:r>
          </a:p>
          <a:p>
            <a:r>
              <a:rPr lang="en-US" dirty="0" smtClean="0"/>
              <a:t>Do not evaluate emotional self-regulation</a:t>
            </a:r>
          </a:p>
          <a:p>
            <a:r>
              <a:rPr lang="en-US" dirty="0" smtClean="0"/>
              <a:t>Fail to capture the link between EF and culture (both its creation and adoption)</a:t>
            </a:r>
          </a:p>
          <a:p>
            <a:endParaRPr lang="en-US" dirty="0"/>
          </a:p>
        </p:txBody>
      </p:sp>
    </p:spTree>
    <p:extLst>
      <p:ext uri="{BB962C8B-B14F-4D97-AF65-F5344CB8AC3E}">
        <p14:creationId xmlns:p14="http://schemas.microsoft.com/office/powerpoint/2010/main" val="881689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227013"/>
            <a:ext cx="8458200" cy="762000"/>
          </a:xfrm>
        </p:spPr>
        <p:txBody>
          <a:bodyPr/>
          <a:lstStyle/>
          <a:p>
            <a:r>
              <a:rPr lang="en-US" sz="3600" smtClean="0"/>
              <a:t>How to Resolve the Problems?</a:t>
            </a:r>
          </a:p>
        </p:txBody>
      </p:sp>
      <p:sp>
        <p:nvSpPr>
          <p:cNvPr id="12291" name="Content Placeholder 2"/>
          <p:cNvSpPr>
            <a:spLocks noGrp="1"/>
          </p:cNvSpPr>
          <p:nvPr>
            <p:ph idx="1"/>
          </p:nvPr>
        </p:nvSpPr>
        <p:spPr>
          <a:xfrm>
            <a:off x="152400" y="990600"/>
            <a:ext cx="8839200" cy="5407025"/>
          </a:xfrm>
        </p:spPr>
        <p:txBody>
          <a:bodyPr/>
          <a:lstStyle/>
          <a:p>
            <a:r>
              <a:rPr lang="en-US" sz="2400" dirty="0" smtClean="0"/>
              <a:t>Make self-regulation the core of EF</a:t>
            </a:r>
          </a:p>
          <a:p>
            <a:pPr lvl="1"/>
            <a:r>
              <a:rPr lang="en-US" sz="2000" dirty="0" smtClean="0"/>
              <a:t>A self-directed action</a:t>
            </a:r>
          </a:p>
          <a:p>
            <a:pPr lvl="1"/>
            <a:r>
              <a:rPr lang="en-US" sz="2000" dirty="0" smtClean="0"/>
              <a:t>Intended to alter subsequent behavior</a:t>
            </a:r>
          </a:p>
          <a:p>
            <a:pPr lvl="1"/>
            <a:r>
              <a:rPr lang="en-US" sz="2000" dirty="0" smtClean="0"/>
              <a:t>So as to change the probability of a future event or consequence</a:t>
            </a:r>
          </a:p>
          <a:p>
            <a:r>
              <a:rPr lang="en-US" sz="2400" dirty="0" smtClean="0"/>
              <a:t>Understand that humans use at least 7 different self-directed actions for self-regulation to achieve delayed goals</a:t>
            </a:r>
          </a:p>
          <a:p>
            <a:r>
              <a:rPr lang="en-US" sz="2400" dirty="0" smtClean="0"/>
              <a:t>Each type of self-directed action can be considered an executive function </a:t>
            </a:r>
            <a:r>
              <a:rPr lang="en-US" sz="2000" dirty="0" smtClean="0"/>
              <a:t>(or specific component)</a:t>
            </a:r>
          </a:p>
          <a:p>
            <a:r>
              <a:rPr lang="en-US" sz="2400" dirty="0" smtClean="0"/>
              <a:t>They develop in a step-wise sequence</a:t>
            </a:r>
          </a:p>
          <a:p>
            <a:r>
              <a:rPr lang="en-US" sz="2400" dirty="0" smtClean="0"/>
              <a:t>These exist to address the problems and opportunities involved in social (group) living</a:t>
            </a:r>
          </a:p>
          <a:p>
            <a:r>
              <a:rPr lang="en-US" sz="2400" dirty="0" smtClean="0"/>
              <a:t>View EF as a hierarchy of levels (in biology - an extended phenotype) similar to </a:t>
            </a:r>
            <a:r>
              <a:rPr lang="en-US" sz="2400" dirty="0" err="1" smtClean="0"/>
              <a:t>Michon’s</a:t>
            </a:r>
            <a:r>
              <a:rPr lang="en-US" sz="2400" dirty="0" smtClean="0"/>
              <a:t> model of driving</a:t>
            </a:r>
            <a:endParaRPr lang="en-US" sz="2800" dirty="0" smtClean="0"/>
          </a:p>
        </p:txBody>
      </p:sp>
    </p:spTree>
    <p:extLst>
      <p:ext uri="{BB962C8B-B14F-4D97-AF65-F5344CB8AC3E}">
        <p14:creationId xmlns:p14="http://schemas.microsoft.com/office/powerpoint/2010/main" val="12778064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sz="quarter"/>
          </p:nvPr>
        </p:nvSpPr>
        <p:spPr>
          <a:xfrm>
            <a:off x="457200" y="1447800"/>
            <a:ext cx="8229600" cy="2209800"/>
          </a:xfrm>
        </p:spPr>
        <p:txBody>
          <a:bodyPr/>
          <a:lstStyle/>
          <a:p>
            <a:pPr eaLnBrk="1" hangingPunct="1">
              <a:defRPr/>
            </a:pPr>
            <a:r>
              <a:rPr lang="en-US" sz="4000" dirty="0" smtClean="0"/>
              <a:t>Building a Theory of EF and ADHD:</a:t>
            </a:r>
            <a:br>
              <a:rPr lang="en-US" sz="4000" dirty="0" smtClean="0"/>
            </a:br>
            <a:r>
              <a:rPr lang="en-US" sz="4000" dirty="0" smtClean="0"/>
              <a:t>Linking Inhibition, Self-Control, and the Executive Functions</a:t>
            </a:r>
          </a:p>
        </p:txBody>
      </p:sp>
      <p:sp>
        <p:nvSpPr>
          <p:cNvPr id="3075" name="Rectangle 5"/>
          <p:cNvSpPr>
            <a:spLocks noGrp="1" noChangeArrowheads="1"/>
          </p:cNvSpPr>
          <p:nvPr>
            <p:ph type="subTitle" sz="quarter" idx="1"/>
          </p:nvPr>
        </p:nvSpPr>
        <p:spPr/>
        <p:txBody>
          <a:bodyPr/>
          <a:lstStyle/>
          <a:p>
            <a:pPr eaLnBrk="1" hangingPunct="1">
              <a:lnSpc>
                <a:spcPct val="80000"/>
              </a:lnSpc>
              <a:defRPr/>
            </a:pPr>
            <a:endParaRPr lang="en-US" sz="1800" dirty="0" smtClean="0"/>
          </a:p>
          <a:p>
            <a:pPr eaLnBrk="1" hangingPunct="1">
              <a:lnSpc>
                <a:spcPct val="80000"/>
              </a:lnSpc>
              <a:defRPr/>
            </a:pPr>
            <a:endParaRPr lang="en-US" sz="1800" dirty="0" smtClean="0"/>
          </a:p>
        </p:txBody>
      </p:sp>
      <p:sp>
        <p:nvSpPr>
          <p:cNvPr id="11268" name="Rectangle 13"/>
          <p:cNvSpPr>
            <a:spLocks noChangeArrowheads="1"/>
          </p:cNvSpPr>
          <p:nvPr/>
        </p:nvSpPr>
        <p:spPr bwMode="auto">
          <a:xfrm>
            <a:off x="228600" y="4038600"/>
            <a:ext cx="9144000" cy="0"/>
          </a:xfrm>
          <a:prstGeom prst="rect">
            <a:avLst/>
          </a:prstGeom>
          <a:noFill/>
          <a:ln w="9525">
            <a:noFill/>
            <a:miter lim="800000"/>
            <a:headEnd/>
            <a:tailEnd/>
          </a:ln>
        </p:spPr>
        <p:txBody>
          <a:bodyPr wrap="none" anchor="ctr">
            <a:spAutoFit/>
          </a:bodyPr>
          <a:lstStyle/>
          <a:p>
            <a:endParaRPr lang="en-US"/>
          </a:p>
        </p:txBody>
      </p:sp>
      <p:sp>
        <p:nvSpPr>
          <p:cNvPr id="11269" name="Rectangle 14"/>
          <p:cNvSpPr>
            <a:spLocks noChangeArrowheads="1"/>
          </p:cNvSpPr>
          <p:nvPr/>
        </p:nvSpPr>
        <p:spPr bwMode="auto">
          <a:xfrm>
            <a:off x="0" y="3714750"/>
            <a:ext cx="9144000" cy="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What is Self-Regulation?</a:t>
            </a:r>
            <a:endParaRPr lang="en-US" dirty="0"/>
          </a:p>
        </p:txBody>
      </p:sp>
      <p:sp>
        <p:nvSpPr>
          <p:cNvPr id="3" name="Content Placeholder 2"/>
          <p:cNvSpPr>
            <a:spLocks noGrp="1"/>
          </p:cNvSpPr>
          <p:nvPr>
            <p:ph idx="1"/>
          </p:nvPr>
        </p:nvSpPr>
        <p:spPr/>
        <p:txBody>
          <a:bodyPr/>
          <a:lstStyle/>
          <a:p>
            <a:pPr eaLnBrk="1" hangingPunct="1">
              <a:lnSpc>
                <a:spcPct val="90000"/>
              </a:lnSpc>
              <a:buFontTx/>
              <a:buNone/>
              <a:defRPr/>
            </a:pPr>
            <a:r>
              <a:rPr lang="en-US" sz="2800" dirty="0" smtClean="0"/>
              <a:t>Self-regulation can be defined as:</a:t>
            </a:r>
          </a:p>
          <a:p>
            <a:pPr marL="514350" indent="-514350" eaLnBrk="1" hangingPunct="1">
              <a:lnSpc>
                <a:spcPct val="90000"/>
              </a:lnSpc>
              <a:buFont typeface="+mj-lt"/>
              <a:buAutoNum type="arabicPeriod"/>
              <a:defRPr/>
            </a:pPr>
            <a:r>
              <a:rPr lang="en-US" sz="2800" dirty="0" smtClean="0"/>
              <a:t>Any action a person directs toward one’s self (a behavior-to-the-self)</a:t>
            </a:r>
          </a:p>
          <a:p>
            <a:pPr marL="514350" indent="-514350" eaLnBrk="1" hangingPunct="1">
              <a:lnSpc>
                <a:spcPct val="90000"/>
              </a:lnSpc>
              <a:buFont typeface="+mj-lt"/>
              <a:buAutoNum type="arabicPeriod"/>
              <a:defRPr/>
            </a:pPr>
            <a:r>
              <a:rPr lang="en-US" sz="2800" dirty="0" smtClean="0"/>
              <a:t>So as to change their own subsequent behavior from what they otherwise would have done</a:t>
            </a:r>
          </a:p>
          <a:p>
            <a:pPr marL="514350" indent="-514350" eaLnBrk="1" hangingPunct="1">
              <a:lnSpc>
                <a:spcPct val="90000"/>
              </a:lnSpc>
              <a:buFont typeface="+mj-lt"/>
              <a:buAutoNum type="arabicPeriod"/>
              <a:defRPr/>
            </a:pPr>
            <a:r>
              <a:rPr lang="en-US" sz="2800" dirty="0" smtClean="0"/>
              <a:t>In order to change the likelihood of a future consequence</a:t>
            </a:r>
          </a:p>
          <a:p>
            <a:pPr eaLnBrk="1" hangingPunct="1">
              <a:lnSpc>
                <a:spcPct val="90000"/>
              </a:lnSpc>
              <a:buFontTx/>
              <a:buNone/>
              <a:defRPr/>
            </a:pPr>
            <a:r>
              <a:rPr lang="en-US" sz="2800" dirty="0" smtClean="0"/>
              <a:t>You cannot direct an action at yourself without inhibiting your responses to the ongoing environment – they are mutually exclusive</a:t>
            </a:r>
          </a:p>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228600"/>
            <a:ext cx="7848600" cy="990600"/>
          </a:xfrm>
        </p:spPr>
        <p:txBody>
          <a:bodyPr/>
          <a:lstStyle/>
          <a:p>
            <a:pPr eaLnBrk="1" hangingPunct="1">
              <a:defRPr/>
            </a:pPr>
            <a:r>
              <a:rPr lang="en-US" dirty="0" smtClean="0"/>
              <a:t>What is EF?</a:t>
            </a:r>
          </a:p>
        </p:txBody>
      </p:sp>
      <p:sp>
        <p:nvSpPr>
          <p:cNvPr id="9219" name="Rectangle 3"/>
          <p:cNvSpPr>
            <a:spLocks noGrp="1" noChangeArrowheads="1"/>
          </p:cNvSpPr>
          <p:nvPr>
            <p:ph type="body" idx="1"/>
          </p:nvPr>
        </p:nvSpPr>
        <p:spPr>
          <a:xfrm>
            <a:off x="304800" y="1295400"/>
            <a:ext cx="8534400" cy="5105400"/>
          </a:xfrm>
        </p:spPr>
        <p:txBody>
          <a:bodyPr/>
          <a:lstStyle/>
          <a:p>
            <a:pPr eaLnBrk="1" hangingPunct="1">
              <a:lnSpc>
                <a:spcPct val="90000"/>
              </a:lnSpc>
            </a:pPr>
            <a:r>
              <a:rPr lang="en-US" sz="2800" dirty="0" smtClean="0"/>
              <a:t>An executive function can be defined as </a:t>
            </a:r>
            <a:r>
              <a:rPr lang="en-US" sz="2400" dirty="0" smtClean="0"/>
              <a:t>a major type of action-to-the-self (a type of self-regulation)</a:t>
            </a:r>
          </a:p>
          <a:p>
            <a:pPr eaLnBrk="1" hangingPunct="1">
              <a:lnSpc>
                <a:spcPct val="80000"/>
              </a:lnSpc>
            </a:pPr>
            <a:r>
              <a:rPr lang="en-US" sz="2800" dirty="0" smtClean="0"/>
              <a:t>There are 6-7 major types of EFs:</a:t>
            </a:r>
          </a:p>
          <a:p>
            <a:pPr lvl="1" eaLnBrk="1" hangingPunct="1">
              <a:lnSpc>
                <a:spcPct val="80000"/>
              </a:lnSpc>
            </a:pPr>
            <a:r>
              <a:rPr lang="en-US" sz="2400" dirty="0" smtClean="0"/>
              <a:t>Self-Awareness (meta-cognition)</a:t>
            </a:r>
          </a:p>
          <a:p>
            <a:pPr lvl="1" eaLnBrk="1" hangingPunct="1">
              <a:lnSpc>
                <a:spcPct val="80000"/>
              </a:lnSpc>
            </a:pPr>
            <a:r>
              <a:rPr lang="en-US" sz="2400" dirty="0" smtClean="0"/>
              <a:t>Inhibition and interference Control</a:t>
            </a:r>
          </a:p>
          <a:p>
            <a:pPr lvl="1" eaLnBrk="1" hangingPunct="1">
              <a:lnSpc>
                <a:spcPct val="80000"/>
              </a:lnSpc>
            </a:pPr>
            <a:r>
              <a:rPr lang="en-US" sz="2400" dirty="0" smtClean="0"/>
              <a:t>Nonverbal and verbal working memory</a:t>
            </a:r>
          </a:p>
          <a:p>
            <a:pPr lvl="1" eaLnBrk="1" hangingPunct="1">
              <a:lnSpc>
                <a:spcPct val="80000"/>
              </a:lnSpc>
            </a:pPr>
            <a:r>
              <a:rPr lang="en-US" sz="2400" dirty="0" smtClean="0"/>
              <a:t>Emotional - motivational self-regulation</a:t>
            </a:r>
          </a:p>
          <a:p>
            <a:pPr lvl="1" eaLnBrk="1" hangingPunct="1">
              <a:lnSpc>
                <a:spcPct val="80000"/>
              </a:lnSpc>
            </a:pPr>
            <a:r>
              <a:rPr lang="en-US" sz="2400" dirty="0" smtClean="0"/>
              <a:t>Planning and problem-solving</a:t>
            </a:r>
          </a:p>
          <a:p>
            <a:pPr eaLnBrk="1" hangingPunct="1">
              <a:lnSpc>
                <a:spcPct val="80000"/>
              </a:lnSpc>
            </a:pPr>
            <a:r>
              <a:rPr lang="en-US" sz="2800" dirty="0" smtClean="0"/>
              <a:t>All can be redefined as actions-to-the-self</a:t>
            </a:r>
          </a:p>
          <a:p>
            <a:pPr eaLnBrk="1" hangingPunct="1">
              <a:lnSpc>
                <a:spcPct val="80000"/>
              </a:lnSpc>
            </a:pPr>
            <a:r>
              <a:rPr lang="en-US" sz="2800" dirty="0" smtClean="0"/>
              <a:t>Each likely develops by behavior being turned on the self and then internalized (privatized, inhibited)</a:t>
            </a:r>
          </a:p>
          <a:p>
            <a:pPr eaLnBrk="1" hangingPunct="1">
              <a:lnSpc>
                <a:spcPct val="80000"/>
              </a:lnSpc>
            </a:pPr>
            <a:r>
              <a:rPr lang="en-US" sz="2800" dirty="0" smtClean="0"/>
              <a:t>They likely develop in a step-wise hierarchy - Each needs the earlier ones to function well</a:t>
            </a:r>
          </a:p>
          <a:p>
            <a:pPr eaLnBrk="1" hangingPunct="1">
              <a:lnSpc>
                <a:spcPct val="80000"/>
              </a:lnSpc>
              <a:buFontTx/>
              <a:buNone/>
            </a:pPr>
            <a:endParaRPr lang="en-US" sz="2400" dirty="0" smtClean="0"/>
          </a:p>
          <a:p>
            <a:pPr eaLnBrk="1" hangingPunct="1">
              <a:lnSpc>
                <a:spcPct val="80000"/>
              </a:lnSpc>
            </a:pP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 calcmode="lin" valueType="num">
                                      <p:cBhvr additive="base">
                                        <p:cTn id="17"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21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219">
                                            <p:txEl>
                                              <p:pRg st="3" end="3"/>
                                            </p:txEl>
                                          </p:spTgt>
                                        </p:tgtEl>
                                        <p:attrNameLst>
                                          <p:attrName>style.visibility</p:attrName>
                                        </p:attrNameLst>
                                      </p:cBhvr>
                                      <p:to>
                                        <p:strVal val="visible"/>
                                      </p:to>
                                    </p:set>
                                    <p:anim calcmode="lin" valueType="num">
                                      <p:cBhvr additive="base">
                                        <p:cTn id="21"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21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219">
                                            <p:txEl>
                                              <p:pRg st="5" end="5"/>
                                            </p:txEl>
                                          </p:spTgt>
                                        </p:tgtEl>
                                        <p:attrNameLst>
                                          <p:attrName>style.visibility</p:attrName>
                                        </p:attrNameLst>
                                      </p:cBhvr>
                                      <p:to>
                                        <p:strVal val="visible"/>
                                      </p:to>
                                    </p:set>
                                    <p:anim calcmode="lin" valueType="num">
                                      <p:cBhvr additive="base">
                                        <p:cTn id="29"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219">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9219">
                                            <p:txEl>
                                              <p:pRg st="6" end="6"/>
                                            </p:txEl>
                                          </p:spTgt>
                                        </p:tgtEl>
                                        <p:attrNameLst>
                                          <p:attrName>style.visibility</p:attrName>
                                        </p:attrNameLst>
                                      </p:cBhvr>
                                      <p:to>
                                        <p:strVal val="visible"/>
                                      </p:to>
                                    </p:set>
                                    <p:anim calcmode="lin" valueType="num">
                                      <p:cBhvr additive="base">
                                        <p:cTn id="33"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9219">
                                            <p:txEl>
                                              <p:pRg st="7" end="7"/>
                                            </p:txEl>
                                          </p:spTgt>
                                        </p:tgtEl>
                                        <p:attrNameLst>
                                          <p:attrName>style.visibility</p:attrName>
                                        </p:attrNameLst>
                                      </p:cBhvr>
                                      <p:to>
                                        <p:strVal val="visible"/>
                                      </p:to>
                                    </p:set>
                                    <p:anim calcmode="lin" valueType="num">
                                      <p:cBhvr additive="base">
                                        <p:cTn id="39"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9219">
                                            <p:txEl>
                                              <p:pRg st="8" end="8"/>
                                            </p:txEl>
                                          </p:spTgt>
                                        </p:tgtEl>
                                        <p:attrNameLst>
                                          <p:attrName>style.visibility</p:attrName>
                                        </p:attrNameLst>
                                      </p:cBhvr>
                                      <p:to>
                                        <p:strVal val="visible"/>
                                      </p:to>
                                    </p:set>
                                    <p:anim calcmode="lin" valueType="num">
                                      <p:cBhvr additive="base">
                                        <p:cTn id="45"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9219">
                                            <p:txEl>
                                              <p:pRg st="9" end="9"/>
                                            </p:txEl>
                                          </p:spTgt>
                                        </p:tgtEl>
                                        <p:attrNameLst>
                                          <p:attrName>style.visibility</p:attrName>
                                        </p:attrNameLst>
                                      </p:cBhvr>
                                      <p:to>
                                        <p:strVal val="visible"/>
                                      </p:to>
                                    </p:set>
                                    <p:anim calcmode="lin" valueType="num">
                                      <p:cBhvr additive="base">
                                        <p:cTn id="51"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0" y="304800"/>
            <a:ext cx="8534400" cy="1066800"/>
          </a:xfrm>
        </p:spPr>
        <p:txBody>
          <a:bodyPr/>
          <a:lstStyle/>
          <a:p>
            <a:pPr eaLnBrk="1" hangingPunct="1">
              <a:defRPr/>
            </a:pPr>
            <a:r>
              <a:rPr lang="en-US" sz="3200" dirty="0" smtClean="0"/>
              <a:t>The EFs Create Four Developmental Transitions in What is Controlling Behavior</a:t>
            </a:r>
          </a:p>
        </p:txBody>
      </p:sp>
      <p:sp>
        <p:nvSpPr>
          <p:cNvPr id="17411" name="Rectangle 3"/>
          <p:cNvSpPr>
            <a:spLocks noGrp="1" noChangeArrowheads="1"/>
          </p:cNvSpPr>
          <p:nvPr>
            <p:ph type="body" idx="1"/>
          </p:nvPr>
        </p:nvSpPr>
        <p:spPr>
          <a:xfrm>
            <a:off x="228600" y="1600200"/>
            <a:ext cx="8610600" cy="4114800"/>
          </a:xfrm>
        </p:spPr>
        <p:txBody>
          <a:bodyPr/>
          <a:lstStyle/>
          <a:p>
            <a:pPr eaLnBrk="1" hangingPunct="1"/>
            <a:r>
              <a:rPr lang="en-US" dirty="0" smtClean="0"/>
              <a:t>External 		Mental (private or internal)</a:t>
            </a:r>
          </a:p>
          <a:p>
            <a:pPr eaLnBrk="1" hangingPunct="1"/>
            <a:endParaRPr lang="en-US" dirty="0" smtClean="0"/>
          </a:p>
          <a:p>
            <a:pPr eaLnBrk="1" hangingPunct="1"/>
            <a:r>
              <a:rPr lang="en-US" dirty="0" smtClean="0"/>
              <a:t>Others 			Self</a:t>
            </a:r>
          </a:p>
          <a:p>
            <a:pPr eaLnBrk="1" hangingPunct="1"/>
            <a:endParaRPr lang="en-US" dirty="0" smtClean="0"/>
          </a:p>
          <a:p>
            <a:pPr eaLnBrk="1" hangingPunct="1"/>
            <a:r>
              <a:rPr lang="en-US" dirty="0" smtClean="0"/>
              <a:t>Temporal now 	Anticipated future</a:t>
            </a:r>
          </a:p>
          <a:p>
            <a:pPr eaLnBrk="1" hangingPunct="1"/>
            <a:endParaRPr lang="en-US" dirty="0" smtClean="0"/>
          </a:p>
          <a:p>
            <a:pPr eaLnBrk="1" hangingPunct="1"/>
            <a:r>
              <a:rPr lang="en-US" dirty="0" smtClean="0"/>
              <a:t>Immediate 		Delayed gratification</a:t>
            </a:r>
          </a:p>
          <a:p>
            <a:pPr eaLnBrk="1" hangingPunct="1">
              <a:buNone/>
            </a:pPr>
            <a:r>
              <a:rPr lang="en-US" sz="2400" dirty="0" smtClean="0"/>
              <a:t>	</a:t>
            </a:r>
            <a:r>
              <a:rPr lang="en-US" sz="2000" dirty="0" smtClean="0"/>
              <a:t>(Decreased Temporal Discounting of Delayed Consequences)</a:t>
            </a:r>
            <a:endParaRPr lang="en-US" sz="2400" dirty="0" smtClean="0"/>
          </a:p>
        </p:txBody>
      </p:sp>
      <p:sp>
        <p:nvSpPr>
          <p:cNvPr id="17412" name="Line 4"/>
          <p:cNvSpPr>
            <a:spLocks noChangeShapeType="1"/>
          </p:cNvSpPr>
          <p:nvPr/>
        </p:nvSpPr>
        <p:spPr bwMode="auto">
          <a:xfrm>
            <a:off x="2133600" y="1981200"/>
            <a:ext cx="1676400" cy="0"/>
          </a:xfrm>
          <a:prstGeom prst="line">
            <a:avLst/>
          </a:prstGeom>
          <a:noFill/>
          <a:ln w="38100">
            <a:solidFill>
              <a:schemeClr val="tx1"/>
            </a:solidFill>
            <a:miter lim="800000"/>
            <a:headEnd/>
            <a:tailEnd type="triangle" w="med" len="med"/>
          </a:ln>
        </p:spPr>
        <p:txBody>
          <a:bodyPr wrap="none"/>
          <a:lstStyle/>
          <a:p>
            <a:endParaRPr lang="en-US"/>
          </a:p>
        </p:txBody>
      </p:sp>
      <p:sp>
        <p:nvSpPr>
          <p:cNvPr id="17413" name="Line 5"/>
          <p:cNvSpPr>
            <a:spLocks noChangeShapeType="1"/>
          </p:cNvSpPr>
          <p:nvPr/>
        </p:nvSpPr>
        <p:spPr bwMode="auto">
          <a:xfrm>
            <a:off x="1981200" y="3124200"/>
            <a:ext cx="1676400" cy="0"/>
          </a:xfrm>
          <a:prstGeom prst="line">
            <a:avLst/>
          </a:prstGeom>
          <a:noFill/>
          <a:ln w="38100">
            <a:solidFill>
              <a:schemeClr val="tx1"/>
            </a:solidFill>
            <a:miter lim="800000"/>
            <a:headEnd/>
            <a:tailEnd type="triangle" w="med" len="med"/>
          </a:ln>
        </p:spPr>
        <p:txBody>
          <a:bodyPr wrap="none"/>
          <a:lstStyle/>
          <a:p>
            <a:endParaRPr lang="en-US"/>
          </a:p>
        </p:txBody>
      </p:sp>
      <p:sp>
        <p:nvSpPr>
          <p:cNvPr id="17414" name="Line 6"/>
          <p:cNvSpPr>
            <a:spLocks noChangeShapeType="1"/>
          </p:cNvSpPr>
          <p:nvPr/>
        </p:nvSpPr>
        <p:spPr bwMode="auto">
          <a:xfrm>
            <a:off x="3200400" y="4267200"/>
            <a:ext cx="685800" cy="0"/>
          </a:xfrm>
          <a:prstGeom prst="line">
            <a:avLst/>
          </a:prstGeom>
          <a:noFill/>
          <a:ln w="38100">
            <a:solidFill>
              <a:schemeClr val="tx1"/>
            </a:solidFill>
            <a:miter lim="800000"/>
            <a:headEnd/>
            <a:tailEnd type="triangle" w="med" len="med"/>
          </a:ln>
        </p:spPr>
        <p:txBody>
          <a:bodyPr wrap="none"/>
          <a:lstStyle/>
          <a:p>
            <a:endParaRPr lang="en-US"/>
          </a:p>
        </p:txBody>
      </p:sp>
      <p:sp>
        <p:nvSpPr>
          <p:cNvPr id="17415" name="Line 7"/>
          <p:cNvSpPr>
            <a:spLocks noChangeShapeType="1"/>
          </p:cNvSpPr>
          <p:nvPr/>
        </p:nvSpPr>
        <p:spPr bwMode="auto">
          <a:xfrm>
            <a:off x="2590800" y="5486400"/>
            <a:ext cx="1219200" cy="0"/>
          </a:xfrm>
          <a:prstGeom prst="line">
            <a:avLst/>
          </a:prstGeom>
          <a:noFill/>
          <a:ln w="38100">
            <a:solidFill>
              <a:schemeClr val="tx1"/>
            </a:solidFill>
            <a:miter lim="800000"/>
            <a:headEnd/>
            <a:tailEnd type="triangle" w="med" len="med"/>
          </a:ln>
        </p:spPr>
        <p:txBody>
          <a:bodyPr wrap="none"/>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152400"/>
            <a:ext cx="8534400" cy="457200"/>
          </a:xfrm>
          <a:solidFill>
            <a:srgbClr val="C00000"/>
          </a:solidFill>
        </p:spPr>
        <p:txBody>
          <a:bodyPr/>
          <a:lstStyle/>
          <a:p>
            <a:pPr eaLnBrk="1" hangingPunct="1">
              <a:defRPr/>
            </a:pPr>
            <a:r>
              <a:rPr lang="en-US" sz="3600" dirty="0" smtClean="0"/>
              <a:t>Dr. Barkley’s Disclosure</a:t>
            </a:r>
          </a:p>
        </p:txBody>
      </p:sp>
      <p:sp>
        <p:nvSpPr>
          <p:cNvPr id="728067" name="Rectangle 3"/>
          <p:cNvSpPr>
            <a:spLocks noChangeArrowheads="1"/>
          </p:cNvSpPr>
          <p:nvPr/>
        </p:nvSpPr>
        <p:spPr bwMode="auto">
          <a:xfrm>
            <a:off x="152400" y="609600"/>
            <a:ext cx="8991600" cy="6019800"/>
          </a:xfrm>
          <a:prstGeom prst="rect">
            <a:avLst/>
          </a:prstGeom>
          <a:noFill/>
          <a:ln w="9525">
            <a:noFill/>
            <a:miter lim="800000"/>
            <a:headEnd/>
            <a:tailEnd/>
          </a:ln>
          <a:effectLst/>
        </p:spPr>
        <p:txBody>
          <a:bodyPr lIns="92075" tIns="46038" rIns="92075" bIns="46038"/>
          <a:lstStyle/>
          <a:p>
            <a:pPr>
              <a:defRPr/>
            </a:pPr>
            <a:r>
              <a:rPr lang="en-US" sz="1600" dirty="0">
                <a:latin typeface="Arial" charset="0"/>
              </a:rPr>
              <a:t>Retirement Pension: State of Massachusetts (UMASS Medical School)</a:t>
            </a:r>
          </a:p>
          <a:p>
            <a:pPr>
              <a:defRPr/>
            </a:pPr>
            <a:r>
              <a:rPr lang="en-US" sz="1600" dirty="0">
                <a:latin typeface="Arial" charset="0"/>
              </a:rPr>
              <a:t>Speaking Fees Received From (for past 12 months):</a:t>
            </a:r>
          </a:p>
          <a:p>
            <a:pPr lvl="1">
              <a:defRPr/>
            </a:pPr>
            <a:r>
              <a:rPr lang="en-US" sz="1600" dirty="0">
                <a:latin typeface="Arial" charset="0"/>
              </a:rPr>
              <a:t>University of Alabama, Student Disabilities Service, ADHD Conference, Tuscaloosa, AL</a:t>
            </a:r>
          </a:p>
          <a:p>
            <a:pPr lvl="1">
              <a:defRPr/>
            </a:pPr>
            <a:r>
              <a:rPr lang="en-US" sz="1600" dirty="0">
                <a:latin typeface="Arial" charset="0"/>
              </a:rPr>
              <a:t>Annual Conference on Learning Disabilities, University of Maryland, Shady Grove, MD</a:t>
            </a:r>
          </a:p>
          <a:p>
            <a:pPr lvl="1">
              <a:defRPr/>
            </a:pPr>
            <a:r>
              <a:rPr lang="en-US" sz="1600" dirty="0">
                <a:latin typeface="Arial" charset="0"/>
              </a:rPr>
              <a:t>Canadian Attention Deficit Disorders Resource Alliance (Toronto)</a:t>
            </a:r>
          </a:p>
          <a:p>
            <a:pPr lvl="1">
              <a:defRPr/>
            </a:pPr>
            <a:r>
              <a:rPr lang="en-US" sz="1600" dirty="0">
                <a:latin typeface="Arial" charset="0"/>
              </a:rPr>
              <a:t>J&amp;K Seminars, Lancaster, PA</a:t>
            </a:r>
          </a:p>
          <a:p>
            <a:pPr lvl="1">
              <a:defRPr/>
            </a:pPr>
            <a:r>
              <a:rPr lang="en-US" sz="1600" dirty="0">
                <a:latin typeface="Arial" charset="0"/>
              </a:rPr>
              <a:t>Windsor-Essex County LD Association (Windsor, Canada)</a:t>
            </a:r>
          </a:p>
          <a:p>
            <a:pPr lvl="1">
              <a:defRPr/>
            </a:pPr>
            <a:r>
              <a:rPr lang="en-US" sz="1600" dirty="0">
                <a:latin typeface="Arial" charset="0"/>
              </a:rPr>
              <a:t>Alberta Learning Disabilities Association (Edmonton, Canada)</a:t>
            </a:r>
          </a:p>
          <a:p>
            <a:pPr lvl="1">
              <a:defRPr/>
            </a:pPr>
            <a:r>
              <a:rPr lang="en-US" sz="1600" dirty="0">
                <a:latin typeface="Arial" charset="0"/>
              </a:rPr>
              <a:t>Educational Fundacion Activa, Madrid, Spain</a:t>
            </a:r>
          </a:p>
          <a:p>
            <a:pPr lvl="1">
              <a:defRPr/>
            </a:pPr>
            <a:r>
              <a:rPr lang="en-US" sz="1600" dirty="0">
                <a:latin typeface="Arial" charset="0"/>
              </a:rPr>
              <a:t>TDAH Association, Barcelona, Spain</a:t>
            </a:r>
          </a:p>
          <a:p>
            <a:pPr lvl="1">
              <a:defRPr/>
            </a:pPr>
            <a:r>
              <a:rPr lang="en-US" sz="1600" dirty="0">
                <a:latin typeface="Arial" charset="0"/>
              </a:rPr>
              <a:t>Premier Educational Seminars, Inc. (PESI)</a:t>
            </a:r>
          </a:p>
          <a:p>
            <a:pPr>
              <a:defRPr/>
            </a:pPr>
            <a:r>
              <a:rPr lang="en-US" sz="1600" dirty="0">
                <a:latin typeface="Arial" charset="0"/>
              </a:rPr>
              <a:t>         ADHD Network, Rotterdam, The Netherlands</a:t>
            </a:r>
          </a:p>
          <a:p>
            <a:pPr>
              <a:defRPr/>
            </a:pPr>
            <a:r>
              <a:rPr lang="en-US" sz="1600" dirty="0">
                <a:latin typeface="Arial" charset="0"/>
              </a:rPr>
              <a:t>         Cincinnati Children’s Hospital, Ohio &amp; Springer School of Cincinnati, OH</a:t>
            </a:r>
          </a:p>
          <a:p>
            <a:pPr>
              <a:defRPr/>
            </a:pPr>
            <a:r>
              <a:rPr lang="en-US" sz="1600" dirty="0">
                <a:latin typeface="Arial" charset="0"/>
              </a:rPr>
              <a:t>         LDA Life and Learning Services, Rochester, NY</a:t>
            </a:r>
          </a:p>
          <a:p>
            <a:pPr>
              <a:defRPr/>
            </a:pPr>
            <a:r>
              <a:rPr lang="en-US" sz="1600" dirty="0">
                <a:latin typeface="Arial" charset="0"/>
              </a:rPr>
              <a:t>         Assoc. for Training &amp; Personal Development, Bucharest, Romania</a:t>
            </a:r>
          </a:p>
          <a:p>
            <a:pPr>
              <a:defRPr/>
            </a:pPr>
            <a:r>
              <a:rPr lang="en-US" sz="1600" dirty="0">
                <a:latin typeface="Arial" charset="0"/>
              </a:rPr>
              <a:t>Royalties:</a:t>
            </a:r>
          </a:p>
          <a:p>
            <a:pPr lvl="1">
              <a:defRPr/>
            </a:pPr>
            <a:r>
              <a:rPr lang="en-US" sz="1600" dirty="0">
                <a:latin typeface="Arial" charset="0"/>
              </a:rPr>
              <a:t>Guilford Publications (books, videos, newsletter)</a:t>
            </a:r>
          </a:p>
          <a:p>
            <a:pPr lvl="1">
              <a:defRPr/>
            </a:pPr>
            <a:r>
              <a:rPr lang="en-US" sz="1600" dirty="0">
                <a:latin typeface="Arial" charset="0"/>
              </a:rPr>
              <a:t>Jones &amp; Bartlett Publishers (books &amp; products)</a:t>
            </a:r>
          </a:p>
          <a:p>
            <a:pPr lvl="1">
              <a:defRPr/>
            </a:pPr>
            <a:r>
              <a:rPr lang="en-US" sz="1600" dirty="0">
                <a:latin typeface="Arial" charset="0"/>
              </a:rPr>
              <a:t>J &amp; K Seminars (videotapes), New England Educational Institute (audiotapes), PESI (CDs)</a:t>
            </a:r>
          </a:p>
          <a:p>
            <a:pPr lvl="1">
              <a:defRPr/>
            </a:pPr>
            <a:r>
              <a:rPr lang="en-US" sz="1600" dirty="0">
                <a:latin typeface="Arial" charset="0"/>
              </a:rPr>
              <a:t>ContinuingEdCourses.net (internet CE courses), PsychContinuingEd.com</a:t>
            </a:r>
          </a:p>
          <a:p>
            <a:pPr>
              <a:defRPr/>
            </a:pPr>
            <a:r>
              <a:rPr lang="en-US" sz="1600" dirty="0">
                <a:latin typeface="Arial" charset="0"/>
              </a:rPr>
              <a:t>Speaker for:  Eli Lilly, Shire (The Netherlands)</a:t>
            </a:r>
          </a:p>
          <a:p>
            <a:pPr marL="342900" indent="-342900">
              <a:lnSpc>
                <a:spcPct val="80000"/>
              </a:lnSpc>
              <a:spcBef>
                <a:spcPct val="20000"/>
              </a:spcBef>
              <a:buClr>
                <a:schemeClr val="hlink"/>
              </a:buClr>
              <a:buSzPct val="80000"/>
              <a:buFont typeface="Wingdings" pitchFamily="2" charset="2"/>
              <a:buNone/>
              <a:defRPr/>
            </a:pPr>
            <a:r>
              <a:rPr lang="en-US" sz="1600" dirty="0">
                <a:latin typeface="Arial" charset="0"/>
              </a:rPr>
              <a:t>Consultant for:  Eli Lilly, </a:t>
            </a:r>
            <a:r>
              <a:rPr lang="en-US" sz="1600" dirty="0" err="1">
                <a:latin typeface="Arial" charset="0"/>
              </a:rPr>
              <a:t>Theravance</a:t>
            </a:r>
            <a:endParaRPr lang="en-US" sz="1600"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39652491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28067">
                                            <p:txEl>
                                              <p:pRg st="0" end="0"/>
                                            </p:txEl>
                                          </p:spTgt>
                                        </p:tgtEl>
                                        <p:attrNameLst>
                                          <p:attrName>style.visibility</p:attrName>
                                        </p:attrNameLst>
                                      </p:cBhvr>
                                      <p:to>
                                        <p:strVal val="visible"/>
                                      </p:to>
                                    </p:set>
                                    <p:anim calcmode="lin" valueType="num">
                                      <p:cBhvr>
                                        <p:cTn id="7" dur="500" fill="hold"/>
                                        <p:tgtEl>
                                          <p:spTgt spid="7280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2806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28067">
                                            <p:txEl>
                                              <p:pRg st="1" end="1"/>
                                            </p:txEl>
                                          </p:spTgt>
                                        </p:tgtEl>
                                        <p:attrNameLst>
                                          <p:attrName>style.visibility</p:attrName>
                                        </p:attrNameLst>
                                      </p:cBhvr>
                                      <p:to>
                                        <p:strVal val="visible"/>
                                      </p:to>
                                    </p:set>
                                    <p:anim calcmode="lin" valueType="num">
                                      <p:cBhvr>
                                        <p:cTn id="13" dur="500" fill="hold"/>
                                        <p:tgtEl>
                                          <p:spTgt spid="72806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728067">
                                            <p:txEl>
                                              <p:pRg st="1" end="1"/>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728067">
                                            <p:txEl>
                                              <p:pRg st="2" end="2"/>
                                            </p:txEl>
                                          </p:spTgt>
                                        </p:tgtEl>
                                        <p:attrNameLst>
                                          <p:attrName>style.visibility</p:attrName>
                                        </p:attrNameLst>
                                      </p:cBhvr>
                                      <p:to>
                                        <p:strVal val="visible"/>
                                      </p:to>
                                    </p:set>
                                    <p:anim calcmode="lin" valueType="num">
                                      <p:cBhvr>
                                        <p:cTn id="17" dur="500" fill="hold"/>
                                        <p:tgtEl>
                                          <p:spTgt spid="728067">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728067">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728067">
                                            <p:txEl>
                                              <p:pRg st="3" end="3"/>
                                            </p:txEl>
                                          </p:spTgt>
                                        </p:tgtEl>
                                        <p:attrNameLst>
                                          <p:attrName>style.visibility</p:attrName>
                                        </p:attrNameLst>
                                      </p:cBhvr>
                                      <p:to>
                                        <p:strVal val="visible"/>
                                      </p:to>
                                    </p:set>
                                    <p:anim calcmode="lin" valueType="num">
                                      <p:cBhvr>
                                        <p:cTn id="21" dur="500" fill="hold"/>
                                        <p:tgtEl>
                                          <p:spTgt spid="72806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728067">
                                            <p:txEl>
                                              <p:pRg st="3" end="3"/>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728067">
                                            <p:txEl>
                                              <p:pRg st="4" end="4"/>
                                            </p:txEl>
                                          </p:spTgt>
                                        </p:tgtEl>
                                        <p:attrNameLst>
                                          <p:attrName>style.visibility</p:attrName>
                                        </p:attrNameLst>
                                      </p:cBhvr>
                                      <p:to>
                                        <p:strVal val="visible"/>
                                      </p:to>
                                    </p:set>
                                    <p:anim calcmode="lin" valueType="num">
                                      <p:cBhvr>
                                        <p:cTn id="25" dur="500" fill="hold"/>
                                        <p:tgtEl>
                                          <p:spTgt spid="728067">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728067">
                                            <p:txEl>
                                              <p:pRg st="4" end="4"/>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728067">
                                            <p:txEl>
                                              <p:pRg st="5" end="5"/>
                                            </p:txEl>
                                          </p:spTgt>
                                        </p:tgtEl>
                                        <p:attrNameLst>
                                          <p:attrName>style.visibility</p:attrName>
                                        </p:attrNameLst>
                                      </p:cBhvr>
                                      <p:to>
                                        <p:strVal val="visible"/>
                                      </p:to>
                                    </p:set>
                                    <p:anim calcmode="lin" valueType="num">
                                      <p:cBhvr>
                                        <p:cTn id="29" dur="500" fill="hold"/>
                                        <p:tgtEl>
                                          <p:spTgt spid="728067">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728067">
                                            <p:txEl>
                                              <p:pRg st="5" end="5"/>
                                            </p:txEl>
                                          </p:spTgt>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728067">
                                            <p:txEl>
                                              <p:pRg st="6" end="6"/>
                                            </p:txEl>
                                          </p:spTgt>
                                        </p:tgtEl>
                                        <p:attrNameLst>
                                          <p:attrName>style.visibility</p:attrName>
                                        </p:attrNameLst>
                                      </p:cBhvr>
                                      <p:to>
                                        <p:strVal val="visible"/>
                                      </p:to>
                                    </p:set>
                                    <p:anim calcmode="lin" valueType="num">
                                      <p:cBhvr>
                                        <p:cTn id="33" dur="500" fill="hold"/>
                                        <p:tgtEl>
                                          <p:spTgt spid="728067">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728067">
                                            <p:txEl>
                                              <p:pRg st="6" end="6"/>
                                            </p:txEl>
                                          </p:spTgt>
                                        </p:tgtEl>
                                        <p:attrNameLst>
                                          <p:attrName>ppt_h</p:attrName>
                                        </p:attrNameLst>
                                      </p:cBhvr>
                                      <p:tavLst>
                                        <p:tav tm="0">
                                          <p:val>
                                            <p:fltVal val="0"/>
                                          </p:val>
                                        </p:tav>
                                        <p:tav tm="100000">
                                          <p:val>
                                            <p:strVal val="#ppt_h"/>
                                          </p:val>
                                        </p:tav>
                                      </p:tavLst>
                                    </p:anim>
                                  </p:childTnLst>
                                </p:cTn>
                              </p:par>
                              <p:par>
                                <p:cTn id="35" presetID="23" presetClass="entr" presetSubtype="16" fill="hold" grpId="0" nodeType="withEffect">
                                  <p:stCondLst>
                                    <p:cond delay="0"/>
                                  </p:stCondLst>
                                  <p:childTnLst>
                                    <p:set>
                                      <p:cBhvr>
                                        <p:cTn id="36" dur="1" fill="hold">
                                          <p:stCondLst>
                                            <p:cond delay="0"/>
                                          </p:stCondLst>
                                        </p:cTn>
                                        <p:tgtEl>
                                          <p:spTgt spid="728067">
                                            <p:txEl>
                                              <p:pRg st="7" end="7"/>
                                            </p:txEl>
                                          </p:spTgt>
                                        </p:tgtEl>
                                        <p:attrNameLst>
                                          <p:attrName>style.visibility</p:attrName>
                                        </p:attrNameLst>
                                      </p:cBhvr>
                                      <p:to>
                                        <p:strVal val="visible"/>
                                      </p:to>
                                    </p:set>
                                    <p:anim calcmode="lin" valueType="num">
                                      <p:cBhvr>
                                        <p:cTn id="37" dur="500" fill="hold"/>
                                        <p:tgtEl>
                                          <p:spTgt spid="728067">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728067">
                                            <p:txEl>
                                              <p:pRg st="7" end="7"/>
                                            </p:txEl>
                                          </p:spTgt>
                                        </p:tgtEl>
                                        <p:attrNameLst>
                                          <p:attrName>ppt_h</p:attrName>
                                        </p:attrNameLst>
                                      </p:cBhvr>
                                      <p:tavLst>
                                        <p:tav tm="0">
                                          <p:val>
                                            <p:fltVal val="0"/>
                                          </p:val>
                                        </p:tav>
                                        <p:tav tm="100000">
                                          <p:val>
                                            <p:strVal val="#ppt_h"/>
                                          </p:val>
                                        </p:tav>
                                      </p:tavLst>
                                    </p:anim>
                                  </p:childTnLst>
                                </p:cTn>
                              </p:par>
                              <p:par>
                                <p:cTn id="39" presetID="23" presetClass="entr" presetSubtype="16" fill="hold" grpId="0" nodeType="withEffect">
                                  <p:stCondLst>
                                    <p:cond delay="0"/>
                                  </p:stCondLst>
                                  <p:childTnLst>
                                    <p:set>
                                      <p:cBhvr>
                                        <p:cTn id="40" dur="1" fill="hold">
                                          <p:stCondLst>
                                            <p:cond delay="0"/>
                                          </p:stCondLst>
                                        </p:cTn>
                                        <p:tgtEl>
                                          <p:spTgt spid="728067">
                                            <p:txEl>
                                              <p:pRg st="8" end="8"/>
                                            </p:txEl>
                                          </p:spTgt>
                                        </p:tgtEl>
                                        <p:attrNameLst>
                                          <p:attrName>style.visibility</p:attrName>
                                        </p:attrNameLst>
                                      </p:cBhvr>
                                      <p:to>
                                        <p:strVal val="visible"/>
                                      </p:to>
                                    </p:set>
                                    <p:anim calcmode="lin" valueType="num">
                                      <p:cBhvr>
                                        <p:cTn id="41" dur="500" fill="hold"/>
                                        <p:tgtEl>
                                          <p:spTgt spid="728067">
                                            <p:txEl>
                                              <p:pRg st="8" end="8"/>
                                            </p:txEl>
                                          </p:spTgt>
                                        </p:tgtEl>
                                        <p:attrNameLst>
                                          <p:attrName>ppt_w</p:attrName>
                                        </p:attrNameLst>
                                      </p:cBhvr>
                                      <p:tavLst>
                                        <p:tav tm="0">
                                          <p:val>
                                            <p:fltVal val="0"/>
                                          </p:val>
                                        </p:tav>
                                        <p:tav tm="100000">
                                          <p:val>
                                            <p:strVal val="#ppt_w"/>
                                          </p:val>
                                        </p:tav>
                                      </p:tavLst>
                                    </p:anim>
                                    <p:anim calcmode="lin" valueType="num">
                                      <p:cBhvr>
                                        <p:cTn id="42" dur="500" fill="hold"/>
                                        <p:tgtEl>
                                          <p:spTgt spid="728067">
                                            <p:txEl>
                                              <p:pRg st="8" end="8"/>
                                            </p:txEl>
                                          </p:spTgt>
                                        </p:tgtEl>
                                        <p:attrNameLst>
                                          <p:attrName>ppt_h</p:attrName>
                                        </p:attrNameLst>
                                      </p:cBhvr>
                                      <p:tavLst>
                                        <p:tav tm="0">
                                          <p:val>
                                            <p:fltVal val="0"/>
                                          </p:val>
                                        </p:tav>
                                        <p:tav tm="100000">
                                          <p:val>
                                            <p:strVal val="#ppt_h"/>
                                          </p:val>
                                        </p:tav>
                                      </p:tavLst>
                                    </p:anim>
                                  </p:childTnLst>
                                </p:cTn>
                              </p:par>
                              <p:par>
                                <p:cTn id="43" presetID="23" presetClass="entr" presetSubtype="16" fill="hold" grpId="0" nodeType="withEffect">
                                  <p:stCondLst>
                                    <p:cond delay="0"/>
                                  </p:stCondLst>
                                  <p:childTnLst>
                                    <p:set>
                                      <p:cBhvr>
                                        <p:cTn id="44" dur="1" fill="hold">
                                          <p:stCondLst>
                                            <p:cond delay="0"/>
                                          </p:stCondLst>
                                        </p:cTn>
                                        <p:tgtEl>
                                          <p:spTgt spid="728067">
                                            <p:txEl>
                                              <p:pRg st="9" end="9"/>
                                            </p:txEl>
                                          </p:spTgt>
                                        </p:tgtEl>
                                        <p:attrNameLst>
                                          <p:attrName>style.visibility</p:attrName>
                                        </p:attrNameLst>
                                      </p:cBhvr>
                                      <p:to>
                                        <p:strVal val="visible"/>
                                      </p:to>
                                    </p:set>
                                    <p:anim calcmode="lin" valueType="num">
                                      <p:cBhvr>
                                        <p:cTn id="45" dur="500" fill="hold"/>
                                        <p:tgtEl>
                                          <p:spTgt spid="728067">
                                            <p:txEl>
                                              <p:pRg st="9" end="9"/>
                                            </p:txEl>
                                          </p:spTgt>
                                        </p:tgtEl>
                                        <p:attrNameLst>
                                          <p:attrName>ppt_w</p:attrName>
                                        </p:attrNameLst>
                                      </p:cBhvr>
                                      <p:tavLst>
                                        <p:tav tm="0">
                                          <p:val>
                                            <p:fltVal val="0"/>
                                          </p:val>
                                        </p:tav>
                                        <p:tav tm="100000">
                                          <p:val>
                                            <p:strVal val="#ppt_w"/>
                                          </p:val>
                                        </p:tav>
                                      </p:tavLst>
                                    </p:anim>
                                    <p:anim calcmode="lin" valueType="num">
                                      <p:cBhvr>
                                        <p:cTn id="46" dur="500" fill="hold"/>
                                        <p:tgtEl>
                                          <p:spTgt spid="728067">
                                            <p:txEl>
                                              <p:pRg st="9" end="9"/>
                                            </p:txEl>
                                          </p:spTgt>
                                        </p:tgtEl>
                                        <p:attrNameLst>
                                          <p:attrName>ppt_h</p:attrName>
                                        </p:attrNameLst>
                                      </p:cBhvr>
                                      <p:tavLst>
                                        <p:tav tm="0">
                                          <p:val>
                                            <p:fltVal val="0"/>
                                          </p:val>
                                        </p:tav>
                                        <p:tav tm="100000">
                                          <p:val>
                                            <p:strVal val="#ppt_h"/>
                                          </p:val>
                                        </p:tav>
                                      </p:tavLst>
                                    </p:anim>
                                  </p:childTnLst>
                                </p:cTn>
                              </p:par>
                              <p:par>
                                <p:cTn id="47" presetID="23" presetClass="entr" presetSubtype="16" fill="hold" grpId="0" nodeType="withEffect">
                                  <p:stCondLst>
                                    <p:cond delay="0"/>
                                  </p:stCondLst>
                                  <p:childTnLst>
                                    <p:set>
                                      <p:cBhvr>
                                        <p:cTn id="48" dur="1" fill="hold">
                                          <p:stCondLst>
                                            <p:cond delay="0"/>
                                          </p:stCondLst>
                                        </p:cTn>
                                        <p:tgtEl>
                                          <p:spTgt spid="728067">
                                            <p:txEl>
                                              <p:pRg st="10" end="10"/>
                                            </p:txEl>
                                          </p:spTgt>
                                        </p:tgtEl>
                                        <p:attrNameLst>
                                          <p:attrName>style.visibility</p:attrName>
                                        </p:attrNameLst>
                                      </p:cBhvr>
                                      <p:to>
                                        <p:strVal val="visible"/>
                                      </p:to>
                                    </p:set>
                                    <p:anim calcmode="lin" valueType="num">
                                      <p:cBhvr>
                                        <p:cTn id="49" dur="500" fill="hold"/>
                                        <p:tgtEl>
                                          <p:spTgt spid="728067">
                                            <p:txEl>
                                              <p:pRg st="10" end="10"/>
                                            </p:txEl>
                                          </p:spTgt>
                                        </p:tgtEl>
                                        <p:attrNameLst>
                                          <p:attrName>ppt_w</p:attrName>
                                        </p:attrNameLst>
                                      </p:cBhvr>
                                      <p:tavLst>
                                        <p:tav tm="0">
                                          <p:val>
                                            <p:fltVal val="0"/>
                                          </p:val>
                                        </p:tav>
                                        <p:tav tm="100000">
                                          <p:val>
                                            <p:strVal val="#ppt_w"/>
                                          </p:val>
                                        </p:tav>
                                      </p:tavLst>
                                    </p:anim>
                                    <p:anim calcmode="lin" valueType="num">
                                      <p:cBhvr>
                                        <p:cTn id="50" dur="500" fill="hold"/>
                                        <p:tgtEl>
                                          <p:spTgt spid="728067">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728067">
                                            <p:txEl>
                                              <p:pRg st="11" end="11"/>
                                            </p:txEl>
                                          </p:spTgt>
                                        </p:tgtEl>
                                        <p:attrNameLst>
                                          <p:attrName>style.visibility</p:attrName>
                                        </p:attrNameLst>
                                      </p:cBhvr>
                                      <p:to>
                                        <p:strVal val="visible"/>
                                      </p:to>
                                    </p:set>
                                    <p:anim calcmode="lin" valueType="num">
                                      <p:cBhvr>
                                        <p:cTn id="55" dur="500" fill="hold"/>
                                        <p:tgtEl>
                                          <p:spTgt spid="728067">
                                            <p:txEl>
                                              <p:pRg st="11" end="11"/>
                                            </p:txEl>
                                          </p:spTgt>
                                        </p:tgtEl>
                                        <p:attrNameLst>
                                          <p:attrName>ppt_w</p:attrName>
                                        </p:attrNameLst>
                                      </p:cBhvr>
                                      <p:tavLst>
                                        <p:tav tm="0">
                                          <p:val>
                                            <p:fltVal val="0"/>
                                          </p:val>
                                        </p:tav>
                                        <p:tav tm="100000">
                                          <p:val>
                                            <p:strVal val="#ppt_w"/>
                                          </p:val>
                                        </p:tav>
                                      </p:tavLst>
                                    </p:anim>
                                    <p:anim calcmode="lin" valueType="num">
                                      <p:cBhvr>
                                        <p:cTn id="56" dur="500" fill="hold"/>
                                        <p:tgtEl>
                                          <p:spTgt spid="728067">
                                            <p:txEl>
                                              <p:pRg st="11" end="11"/>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728067">
                                            <p:txEl>
                                              <p:pRg st="12" end="12"/>
                                            </p:txEl>
                                          </p:spTgt>
                                        </p:tgtEl>
                                        <p:attrNameLst>
                                          <p:attrName>style.visibility</p:attrName>
                                        </p:attrNameLst>
                                      </p:cBhvr>
                                      <p:to>
                                        <p:strVal val="visible"/>
                                      </p:to>
                                    </p:set>
                                    <p:anim calcmode="lin" valueType="num">
                                      <p:cBhvr>
                                        <p:cTn id="61" dur="500" fill="hold"/>
                                        <p:tgtEl>
                                          <p:spTgt spid="728067">
                                            <p:txEl>
                                              <p:pRg st="12" end="12"/>
                                            </p:txEl>
                                          </p:spTgt>
                                        </p:tgtEl>
                                        <p:attrNameLst>
                                          <p:attrName>ppt_w</p:attrName>
                                        </p:attrNameLst>
                                      </p:cBhvr>
                                      <p:tavLst>
                                        <p:tav tm="0">
                                          <p:val>
                                            <p:fltVal val="0"/>
                                          </p:val>
                                        </p:tav>
                                        <p:tav tm="100000">
                                          <p:val>
                                            <p:strVal val="#ppt_w"/>
                                          </p:val>
                                        </p:tav>
                                      </p:tavLst>
                                    </p:anim>
                                    <p:anim calcmode="lin" valueType="num">
                                      <p:cBhvr>
                                        <p:cTn id="62" dur="500" fill="hold"/>
                                        <p:tgtEl>
                                          <p:spTgt spid="728067">
                                            <p:txEl>
                                              <p:pRg st="12" end="12"/>
                                            </p:txEl>
                                          </p:spTgt>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728067">
                                            <p:txEl>
                                              <p:pRg st="13" end="13"/>
                                            </p:txEl>
                                          </p:spTgt>
                                        </p:tgtEl>
                                        <p:attrNameLst>
                                          <p:attrName>style.visibility</p:attrName>
                                        </p:attrNameLst>
                                      </p:cBhvr>
                                      <p:to>
                                        <p:strVal val="visible"/>
                                      </p:to>
                                    </p:set>
                                    <p:anim calcmode="lin" valueType="num">
                                      <p:cBhvr>
                                        <p:cTn id="67" dur="500" fill="hold"/>
                                        <p:tgtEl>
                                          <p:spTgt spid="728067">
                                            <p:txEl>
                                              <p:pRg st="13" end="13"/>
                                            </p:txEl>
                                          </p:spTgt>
                                        </p:tgtEl>
                                        <p:attrNameLst>
                                          <p:attrName>ppt_w</p:attrName>
                                        </p:attrNameLst>
                                      </p:cBhvr>
                                      <p:tavLst>
                                        <p:tav tm="0">
                                          <p:val>
                                            <p:fltVal val="0"/>
                                          </p:val>
                                        </p:tav>
                                        <p:tav tm="100000">
                                          <p:val>
                                            <p:strVal val="#ppt_w"/>
                                          </p:val>
                                        </p:tav>
                                      </p:tavLst>
                                    </p:anim>
                                    <p:anim calcmode="lin" valueType="num">
                                      <p:cBhvr>
                                        <p:cTn id="68" dur="500" fill="hold"/>
                                        <p:tgtEl>
                                          <p:spTgt spid="728067">
                                            <p:txEl>
                                              <p:pRg st="13" end="13"/>
                                            </p:txEl>
                                          </p:spTgt>
                                        </p:tgtEl>
                                        <p:attrNameLst>
                                          <p:attrName>ppt_h</p:attrName>
                                        </p:attrNameLst>
                                      </p:cBhvr>
                                      <p:tavLst>
                                        <p:tav tm="0">
                                          <p:val>
                                            <p:fltVal val="0"/>
                                          </p:val>
                                        </p:tav>
                                        <p:tav tm="100000">
                                          <p:val>
                                            <p:strVal val="#ppt_h"/>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728067">
                                            <p:txEl>
                                              <p:pRg st="14" end="14"/>
                                            </p:txEl>
                                          </p:spTgt>
                                        </p:tgtEl>
                                        <p:attrNameLst>
                                          <p:attrName>style.visibility</p:attrName>
                                        </p:attrNameLst>
                                      </p:cBhvr>
                                      <p:to>
                                        <p:strVal val="visible"/>
                                      </p:to>
                                    </p:set>
                                    <p:anim calcmode="lin" valueType="num">
                                      <p:cBhvr>
                                        <p:cTn id="73" dur="500" fill="hold"/>
                                        <p:tgtEl>
                                          <p:spTgt spid="728067">
                                            <p:txEl>
                                              <p:pRg st="14" end="14"/>
                                            </p:txEl>
                                          </p:spTgt>
                                        </p:tgtEl>
                                        <p:attrNameLst>
                                          <p:attrName>ppt_w</p:attrName>
                                        </p:attrNameLst>
                                      </p:cBhvr>
                                      <p:tavLst>
                                        <p:tav tm="0">
                                          <p:val>
                                            <p:fltVal val="0"/>
                                          </p:val>
                                        </p:tav>
                                        <p:tav tm="100000">
                                          <p:val>
                                            <p:strVal val="#ppt_w"/>
                                          </p:val>
                                        </p:tav>
                                      </p:tavLst>
                                    </p:anim>
                                    <p:anim calcmode="lin" valueType="num">
                                      <p:cBhvr>
                                        <p:cTn id="74" dur="500" fill="hold"/>
                                        <p:tgtEl>
                                          <p:spTgt spid="728067">
                                            <p:txEl>
                                              <p:pRg st="14" end="14"/>
                                            </p:txEl>
                                          </p:spTgt>
                                        </p:tgtEl>
                                        <p:attrNameLst>
                                          <p:attrName>ppt_h</p:attrName>
                                        </p:attrNameLst>
                                      </p:cBhvr>
                                      <p:tavLst>
                                        <p:tav tm="0">
                                          <p:val>
                                            <p:fltVal val="0"/>
                                          </p:val>
                                        </p:tav>
                                        <p:tav tm="100000">
                                          <p:val>
                                            <p:strVal val="#ppt_h"/>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3" presetClass="entr" presetSubtype="16" fill="hold" grpId="0" nodeType="clickEffect">
                                  <p:stCondLst>
                                    <p:cond delay="0"/>
                                  </p:stCondLst>
                                  <p:childTnLst>
                                    <p:set>
                                      <p:cBhvr>
                                        <p:cTn id="78" dur="1" fill="hold">
                                          <p:stCondLst>
                                            <p:cond delay="0"/>
                                          </p:stCondLst>
                                        </p:cTn>
                                        <p:tgtEl>
                                          <p:spTgt spid="728067">
                                            <p:txEl>
                                              <p:pRg st="15" end="15"/>
                                            </p:txEl>
                                          </p:spTgt>
                                        </p:tgtEl>
                                        <p:attrNameLst>
                                          <p:attrName>style.visibility</p:attrName>
                                        </p:attrNameLst>
                                      </p:cBhvr>
                                      <p:to>
                                        <p:strVal val="visible"/>
                                      </p:to>
                                    </p:set>
                                    <p:anim calcmode="lin" valueType="num">
                                      <p:cBhvr>
                                        <p:cTn id="79" dur="500" fill="hold"/>
                                        <p:tgtEl>
                                          <p:spTgt spid="728067">
                                            <p:txEl>
                                              <p:pRg st="15" end="15"/>
                                            </p:txEl>
                                          </p:spTgt>
                                        </p:tgtEl>
                                        <p:attrNameLst>
                                          <p:attrName>ppt_w</p:attrName>
                                        </p:attrNameLst>
                                      </p:cBhvr>
                                      <p:tavLst>
                                        <p:tav tm="0">
                                          <p:val>
                                            <p:fltVal val="0"/>
                                          </p:val>
                                        </p:tav>
                                        <p:tav tm="100000">
                                          <p:val>
                                            <p:strVal val="#ppt_w"/>
                                          </p:val>
                                        </p:tav>
                                      </p:tavLst>
                                    </p:anim>
                                    <p:anim calcmode="lin" valueType="num">
                                      <p:cBhvr>
                                        <p:cTn id="80" dur="500" fill="hold"/>
                                        <p:tgtEl>
                                          <p:spTgt spid="728067">
                                            <p:txEl>
                                              <p:pRg st="15" end="15"/>
                                            </p:txEl>
                                          </p:spTgt>
                                        </p:tgtEl>
                                        <p:attrNameLst>
                                          <p:attrName>ppt_h</p:attrName>
                                        </p:attrNameLst>
                                      </p:cBhvr>
                                      <p:tavLst>
                                        <p:tav tm="0">
                                          <p:val>
                                            <p:fltVal val="0"/>
                                          </p:val>
                                        </p:tav>
                                        <p:tav tm="100000">
                                          <p:val>
                                            <p:strVal val="#ppt_h"/>
                                          </p:val>
                                        </p:tav>
                                      </p:tavLst>
                                    </p:anim>
                                  </p:childTnLst>
                                </p:cTn>
                              </p:par>
                              <p:par>
                                <p:cTn id="81" presetID="23" presetClass="entr" presetSubtype="16" fill="hold" grpId="0" nodeType="withEffect">
                                  <p:stCondLst>
                                    <p:cond delay="0"/>
                                  </p:stCondLst>
                                  <p:childTnLst>
                                    <p:set>
                                      <p:cBhvr>
                                        <p:cTn id="82" dur="1" fill="hold">
                                          <p:stCondLst>
                                            <p:cond delay="0"/>
                                          </p:stCondLst>
                                        </p:cTn>
                                        <p:tgtEl>
                                          <p:spTgt spid="728067">
                                            <p:txEl>
                                              <p:pRg st="16" end="16"/>
                                            </p:txEl>
                                          </p:spTgt>
                                        </p:tgtEl>
                                        <p:attrNameLst>
                                          <p:attrName>style.visibility</p:attrName>
                                        </p:attrNameLst>
                                      </p:cBhvr>
                                      <p:to>
                                        <p:strVal val="visible"/>
                                      </p:to>
                                    </p:set>
                                    <p:anim calcmode="lin" valueType="num">
                                      <p:cBhvr>
                                        <p:cTn id="83" dur="500" fill="hold"/>
                                        <p:tgtEl>
                                          <p:spTgt spid="728067">
                                            <p:txEl>
                                              <p:pRg st="16" end="16"/>
                                            </p:txEl>
                                          </p:spTgt>
                                        </p:tgtEl>
                                        <p:attrNameLst>
                                          <p:attrName>ppt_w</p:attrName>
                                        </p:attrNameLst>
                                      </p:cBhvr>
                                      <p:tavLst>
                                        <p:tav tm="0">
                                          <p:val>
                                            <p:fltVal val="0"/>
                                          </p:val>
                                        </p:tav>
                                        <p:tav tm="100000">
                                          <p:val>
                                            <p:strVal val="#ppt_w"/>
                                          </p:val>
                                        </p:tav>
                                      </p:tavLst>
                                    </p:anim>
                                    <p:anim calcmode="lin" valueType="num">
                                      <p:cBhvr>
                                        <p:cTn id="84" dur="500" fill="hold"/>
                                        <p:tgtEl>
                                          <p:spTgt spid="728067">
                                            <p:txEl>
                                              <p:pRg st="16" end="16"/>
                                            </p:txEl>
                                          </p:spTgt>
                                        </p:tgtEl>
                                        <p:attrNameLst>
                                          <p:attrName>ppt_h</p:attrName>
                                        </p:attrNameLst>
                                      </p:cBhvr>
                                      <p:tavLst>
                                        <p:tav tm="0">
                                          <p:val>
                                            <p:fltVal val="0"/>
                                          </p:val>
                                        </p:tav>
                                        <p:tav tm="100000">
                                          <p:val>
                                            <p:strVal val="#ppt_h"/>
                                          </p:val>
                                        </p:tav>
                                      </p:tavLst>
                                    </p:anim>
                                  </p:childTnLst>
                                </p:cTn>
                              </p:par>
                              <p:par>
                                <p:cTn id="85" presetID="23" presetClass="entr" presetSubtype="16" fill="hold" grpId="0" nodeType="withEffect">
                                  <p:stCondLst>
                                    <p:cond delay="0"/>
                                  </p:stCondLst>
                                  <p:childTnLst>
                                    <p:set>
                                      <p:cBhvr>
                                        <p:cTn id="86" dur="1" fill="hold">
                                          <p:stCondLst>
                                            <p:cond delay="0"/>
                                          </p:stCondLst>
                                        </p:cTn>
                                        <p:tgtEl>
                                          <p:spTgt spid="728067">
                                            <p:txEl>
                                              <p:pRg st="17" end="17"/>
                                            </p:txEl>
                                          </p:spTgt>
                                        </p:tgtEl>
                                        <p:attrNameLst>
                                          <p:attrName>style.visibility</p:attrName>
                                        </p:attrNameLst>
                                      </p:cBhvr>
                                      <p:to>
                                        <p:strVal val="visible"/>
                                      </p:to>
                                    </p:set>
                                    <p:anim calcmode="lin" valueType="num">
                                      <p:cBhvr>
                                        <p:cTn id="87" dur="500" fill="hold"/>
                                        <p:tgtEl>
                                          <p:spTgt spid="728067">
                                            <p:txEl>
                                              <p:pRg st="17" end="17"/>
                                            </p:txEl>
                                          </p:spTgt>
                                        </p:tgtEl>
                                        <p:attrNameLst>
                                          <p:attrName>ppt_w</p:attrName>
                                        </p:attrNameLst>
                                      </p:cBhvr>
                                      <p:tavLst>
                                        <p:tav tm="0">
                                          <p:val>
                                            <p:fltVal val="0"/>
                                          </p:val>
                                        </p:tav>
                                        <p:tav tm="100000">
                                          <p:val>
                                            <p:strVal val="#ppt_w"/>
                                          </p:val>
                                        </p:tav>
                                      </p:tavLst>
                                    </p:anim>
                                    <p:anim calcmode="lin" valueType="num">
                                      <p:cBhvr>
                                        <p:cTn id="88" dur="500" fill="hold"/>
                                        <p:tgtEl>
                                          <p:spTgt spid="728067">
                                            <p:txEl>
                                              <p:pRg st="17" end="17"/>
                                            </p:txEl>
                                          </p:spTgt>
                                        </p:tgtEl>
                                        <p:attrNameLst>
                                          <p:attrName>ppt_h</p:attrName>
                                        </p:attrNameLst>
                                      </p:cBhvr>
                                      <p:tavLst>
                                        <p:tav tm="0">
                                          <p:val>
                                            <p:fltVal val="0"/>
                                          </p:val>
                                        </p:tav>
                                        <p:tav tm="100000">
                                          <p:val>
                                            <p:strVal val="#ppt_h"/>
                                          </p:val>
                                        </p:tav>
                                      </p:tavLst>
                                    </p:anim>
                                  </p:childTnLst>
                                </p:cTn>
                              </p:par>
                              <p:par>
                                <p:cTn id="89" presetID="23" presetClass="entr" presetSubtype="16" fill="hold" grpId="0" nodeType="withEffect">
                                  <p:stCondLst>
                                    <p:cond delay="0"/>
                                  </p:stCondLst>
                                  <p:childTnLst>
                                    <p:set>
                                      <p:cBhvr>
                                        <p:cTn id="90" dur="1" fill="hold">
                                          <p:stCondLst>
                                            <p:cond delay="0"/>
                                          </p:stCondLst>
                                        </p:cTn>
                                        <p:tgtEl>
                                          <p:spTgt spid="728067">
                                            <p:txEl>
                                              <p:pRg st="18" end="18"/>
                                            </p:txEl>
                                          </p:spTgt>
                                        </p:tgtEl>
                                        <p:attrNameLst>
                                          <p:attrName>style.visibility</p:attrName>
                                        </p:attrNameLst>
                                      </p:cBhvr>
                                      <p:to>
                                        <p:strVal val="visible"/>
                                      </p:to>
                                    </p:set>
                                    <p:anim calcmode="lin" valueType="num">
                                      <p:cBhvr>
                                        <p:cTn id="91" dur="500" fill="hold"/>
                                        <p:tgtEl>
                                          <p:spTgt spid="728067">
                                            <p:txEl>
                                              <p:pRg st="18" end="18"/>
                                            </p:txEl>
                                          </p:spTgt>
                                        </p:tgtEl>
                                        <p:attrNameLst>
                                          <p:attrName>ppt_w</p:attrName>
                                        </p:attrNameLst>
                                      </p:cBhvr>
                                      <p:tavLst>
                                        <p:tav tm="0">
                                          <p:val>
                                            <p:fltVal val="0"/>
                                          </p:val>
                                        </p:tav>
                                        <p:tav tm="100000">
                                          <p:val>
                                            <p:strVal val="#ppt_w"/>
                                          </p:val>
                                        </p:tav>
                                      </p:tavLst>
                                    </p:anim>
                                    <p:anim calcmode="lin" valueType="num">
                                      <p:cBhvr>
                                        <p:cTn id="92" dur="500" fill="hold"/>
                                        <p:tgtEl>
                                          <p:spTgt spid="728067">
                                            <p:txEl>
                                              <p:pRg st="18" end="18"/>
                                            </p:txEl>
                                          </p:spTgt>
                                        </p:tgtEl>
                                        <p:attrNameLst>
                                          <p:attrName>ppt_h</p:attrName>
                                        </p:attrNameLst>
                                      </p:cBhvr>
                                      <p:tavLst>
                                        <p:tav tm="0">
                                          <p:val>
                                            <p:fltVal val="0"/>
                                          </p:val>
                                        </p:tav>
                                        <p:tav tm="100000">
                                          <p:val>
                                            <p:strVal val="#ppt_h"/>
                                          </p:val>
                                        </p:tav>
                                      </p:tavLst>
                                    </p:anim>
                                  </p:childTnLst>
                                </p:cTn>
                              </p:par>
                              <p:par>
                                <p:cTn id="93" presetID="23" presetClass="entr" presetSubtype="16" fill="hold" grpId="0" nodeType="withEffect">
                                  <p:stCondLst>
                                    <p:cond delay="0"/>
                                  </p:stCondLst>
                                  <p:childTnLst>
                                    <p:set>
                                      <p:cBhvr>
                                        <p:cTn id="94" dur="1" fill="hold">
                                          <p:stCondLst>
                                            <p:cond delay="0"/>
                                          </p:stCondLst>
                                        </p:cTn>
                                        <p:tgtEl>
                                          <p:spTgt spid="728067">
                                            <p:txEl>
                                              <p:pRg st="19" end="19"/>
                                            </p:txEl>
                                          </p:spTgt>
                                        </p:tgtEl>
                                        <p:attrNameLst>
                                          <p:attrName>style.visibility</p:attrName>
                                        </p:attrNameLst>
                                      </p:cBhvr>
                                      <p:to>
                                        <p:strVal val="visible"/>
                                      </p:to>
                                    </p:set>
                                    <p:anim calcmode="lin" valueType="num">
                                      <p:cBhvr>
                                        <p:cTn id="95" dur="500" fill="hold"/>
                                        <p:tgtEl>
                                          <p:spTgt spid="728067">
                                            <p:txEl>
                                              <p:pRg st="19" end="19"/>
                                            </p:txEl>
                                          </p:spTgt>
                                        </p:tgtEl>
                                        <p:attrNameLst>
                                          <p:attrName>ppt_w</p:attrName>
                                        </p:attrNameLst>
                                      </p:cBhvr>
                                      <p:tavLst>
                                        <p:tav tm="0">
                                          <p:val>
                                            <p:fltVal val="0"/>
                                          </p:val>
                                        </p:tav>
                                        <p:tav tm="100000">
                                          <p:val>
                                            <p:strVal val="#ppt_w"/>
                                          </p:val>
                                        </p:tav>
                                      </p:tavLst>
                                    </p:anim>
                                    <p:anim calcmode="lin" valueType="num">
                                      <p:cBhvr>
                                        <p:cTn id="96" dur="500" fill="hold"/>
                                        <p:tgtEl>
                                          <p:spTgt spid="728067">
                                            <p:txEl>
                                              <p:pRg st="19" end="19"/>
                                            </p:txEl>
                                          </p:spTgt>
                                        </p:tgtEl>
                                        <p:attrNameLst>
                                          <p:attrName>ppt_h</p:attrName>
                                        </p:attrNameLst>
                                      </p:cBhvr>
                                      <p:tavLst>
                                        <p:tav tm="0">
                                          <p:val>
                                            <p:fltVal val="0"/>
                                          </p:val>
                                        </p:tav>
                                        <p:tav tm="100000">
                                          <p:val>
                                            <p:strVal val="#ppt_h"/>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3" presetClass="entr" presetSubtype="16" fill="hold" grpId="0" nodeType="clickEffect">
                                  <p:stCondLst>
                                    <p:cond delay="0"/>
                                  </p:stCondLst>
                                  <p:childTnLst>
                                    <p:set>
                                      <p:cBhvr>
                                        <p:cTn id="100" dur="1" fill="hold">
                                          <p:stCondLst>
                                            <p:cond delay="0"/>
                                          </p:stCondLst>
                                        </p:cTn>
                                        <p:tgtEl>
                                          <p:spTgt spid="728067">
                                            <p:txEl>
                                              <p:pRg st="20" end="20"/>
                                            </p:txEl>
                                          </p:spTgt>
                                        </p:tgtEl>
                                        <p:attrNameLst>
                                          <p:attrName>style.visibility</p:attrName>
                                        </p:attrNameLst>
                                      </p:cBhvr>
                                      <p:to>
                                        <p:strVal val="visible"/>
                                      </p:to>
                                    </p:set>
                                    <p:anim calcmode="lin" valueType="num">
                                      <p:cBhvr>
                                        <p:cTn id="101" dur="500" fill="hold"/>
                                        <p:tgtEl>
                                          <p:spTgt spid="728067">
                                            <p:txEl>
                                              <p:pRg st="20" end="20"/>
                                            </p:txEl>
                                          </p:spTgt>
                                        </p:tgtEl>
                                        <p:attrNameLst>
                                          <p:attrName>ppt_w</p:attrName>
                                        </p:attrNameLst>
                                      </p:cBhvr>
                                      <p:tavLst>
                                        <p:tav tm="0">
                                          <p:val>
                                            <p:fltVal val="0"/>
                                          </p:val>
                                        </p:tav>
                                        <p:tav tm="100000">
                                          <p:val>
                                            <p:strVal val="#ppt_w"/>
                                          </p:val>
                                        </p:tav>
                                      </p:tavLst>
                                    </p:anim>
                                    <p:anim calcmode="lin" valueType="num">
                                      <p:cBhvr>
                                        <p:cTn id="102" dur="500" fill="hold"/>
                                        <p:tgtEl>
                                          <p:spTgt spid="728067">
                                            <p:txEl>
                                              <p:pRg st="20" end="20"/>
                                            </p:txEl>
                                          </p:spTgt>
                                        </p:tgtEl>
                                        <p:attrNameLst>
                                          <p:attrName>ppt_h</p:attrName>
                                        </p:attrNameLst>
                                      </p:cBhvr>
                                      <p:tavLst>
                                        <p:tav tm="0">
                                          <p:val>
                                            <p:fltVal val="0"/>
                                          </p:val>
                                        </p:tav>
                                        <p:tav tm="100000">
                                          <p:val>
                                            <p:strVal val="#ppt_h"/>
                                          </p:val>
                                        </p:tav>
                                      </p:tavLst>
                                    </p:anim>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3" presetClass="entr" presetSubtype="16" fill="hold" grpId="0" nodeType="clickEffect">
                                  <p:stCondLst>
                                    <p:cond delay="0"/>
                                  </p:stCondLst>
                                  <p:childTnLst>
                                    <p:set>
                                      <p:cBhvr>
                                        <p:cTn id="106" dur="1" fill="hold">
                                          <p:stCondLst>
                                            <p:cond delay="0"/>
                                          </p:stCondLst>
                                        </p:cTn>
                                        <p:tgtEl>
                                          <p:spTgt spid="728067">
                                            <p:txEl>
                                              <p:pRg st="21" end="21"/>
                                            </p:txEl>
                                          </p:spTgt>
                                        </p:tgtEl>
                                        <p:attrNameLst>
                                          <p:attrName>style.visibility</p:attrName>
                                        </p:attrNameLst>
                                      </p:cBhvr>
                                      <p:to>
                                        <p:strVal val="visible"/>
                                      </p:to>
                                    </p:set>
                                    <p:anim calcmode="lin" valueType="num">
                                      <p:cBhvr>
                                        <p:cTn id="107" dur="500" fill="hold"/>
                                        <p:tgtEl>
                                          <p:spTgt spid="728067">
                                            <p:txEl>
                                              <p:pRg st="21" end="21"/>
                                            </p:txEl>
                                          </p:spTgt>
                                        </p:tgtEl>
                                        <p:attrNameLst>
                                          <p:attrName>ppt_w</p:attrName>
                                        </p:attrNameLst>
                                      </p:cBhvr>
                                      <p:tavLst>
                                        <p:tav tm="0">
                                          <p:val>
                                            <p:fltVal val="0"/>
                                          </p:val>
                                        </p:tav>
                                        <p:tav tm="100000">
                                          <p:val>
                                            <p:strVal val="#ppt_w"/>
                                          </p:val>
                                        </p:tav>
                                      </p:tavLst>
                                    </p:anim>
                                    <p:anim calcmode="lin" valueType="num">
                                      <p:cBhvr>
                                        <p:cTn id="108" dur="500" fill="hold"/>
                                        <p:tgtEl>
                                          <p:spTgt spid="728067">
                                            <p:txEl>
                                              <p:pRg st="21" end="2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806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sz="quarter"/>
          </p:nvPr>
        </p:nvSpPr>
        <p:spPr>
          <a:xfrm>
            <a:off x="533400" y="1828800"/>
            <a:ext cx="8229600" cy="2057400"/>
          </a:xfrm>
        </p:spPr>
        <p:txBody>
          <a:bodyPr/>
          <a:lstStyle/>
          <a:p>
            <a:pPr eaLnBrk="1" hangingPunct="1">
              <a:defRPr/>
            </a:pPr>
            <a:r>
              <a:rPr lang="en-US" sz="4000" dirty="0" smtClean="0"/>
              <a:t/>
            </a:r>
            <a:br>
              <a:rPr lang="en-US" sz="4000" dirty="0" smtClean="0"/>
            </a:br>
            <a:r>
              <a:rPr lang="en-US" sz="4000" dirty="0" smtClean="0"/>
              <a:t>Building an Extended Phenotype</a:t>
            </a:r>
            <a:br>
              <a:rPr lang="en-US" sz="4000" dirty="0" smtClean="0"/>
            </a:br>
            <a:r>
              <a:rPr lang="en-US" sz="4000" dirty="0" smtClean="0"/>
              <a:t>of Executive Functioning</a:t>
            </a:r>
            <a:br>
              <a:rPr lang="en-US" sz="4000" dirty="0" smtClean="0"/>
            </a:br>
            <a:endParaRPr lang="en-US" sz="4000" dirty="0" smtClean="0"/>
          </a:p>
        </p:txBody>
      </p:sp>
      <p:sp>
        <p:nvSpPr>
          <p:cNvPr id="3075" name="Rectangle 5"/>
          <p:cNvSpPr>
            <a:spLocks noGrp="1" noChangeArrowheads="1"/>
          </p:cNvSpPr>
          <p:nvPr>
            <p:ph type="subTitle" sz="quarter" idx="1"/>
          </p:nvPr>
        </p:nvSpPr>
        <p:spPr/>
        <p:txBody>
          <a:bodyPr/>
          <a:lstStyle/>
          <a:p>
            <a:pPr eaLnBrk="1" hangingPunct="1">
              <a:lnSpc>
                <a:spcPct val="80000"/>
              </a:lnSpc>
              <a:defRPr/>
            </a:pPr>
            <a:endParaRPr lang="en-US" sz="1800" dirty="0" smtClean="0"/>
          </a:p>
          <a:p>
            <a:pPr eaLnBrk="1" hangingPunct="1">
              <a:lnSpc>
                <a:spcPct val="80000"/>
              </a:lnSpc>
              <a:defRPr/>
            </a:pPr>
            <a:endParaRPr lang="en-US" sz="1800" dirty="0" smtClean="0"/>
          </a:p>
        </p:txBody>
      </p:sp>
      <p:sp>
        <p:nvSpPr>
          <p:cNvPr id="11268" name="Rectangle 13"/>
          <p:cNvSpPr>
            <a:spLocks noChangeArrowheads="1"/>
          </p:cNvSpPr>
          <p:nvPr/>
        </p:nvSpPr>
        <p:spPr bwMode="auto">
          <a:xfrm>
            <a:off x="228600" y="4038600"/>
            <a:ext cx="9144000" cy="0"/>
          </a:xfrm>
          <a:prstGeom prst="rect">
            <a:avLst/>
          </a:prstGeom>
          <a:noFill/>
          <a:ln w="9525">
            <a:noFill/>
            <a:miter lim="800000"/>
            <a:headEnd/>
            <a:tailEnd/>
          </a:ln>
        </p:spPr>
        <p:txBody>
          <a:bodyPr wrap="none" anchor="ctr">
            <a:spAutoFit/>
          </a:bodyPr>
          <a:lstStyle/>
          <a:p>
            <a:endParaRPr lang="en-US"/>
          </a:p>
        </p:txBody>
      </p:sp>
      <p:sp>
        <p:nvSpPr>
          <p:cNvPr id="11269" name="Rectangle 14"/>
          <p:cNvSpPr>
            <a:spLocks noChangeArrowheads="1"/>
          </p:cNvSpPr>
          <p:nvPr/>
        </p:nvSpPr>
        <p:spPr bwMode="auto">
          <a:xfrm>
            <a:off x="0" y="3714750"/>
            <a:ext cx="9144000" cy="0"/>
          </a:xfrm>
          <a:prstGeom prst="rect">
            <a:avLst/>
          </a:prstGeom>
          <a:noFill/>
          <a:ln w="9525">
            <a:noFill/>
            <a:miter lim="800000"/>
            <a:headEnd/>
            <a:tailEnd/>
          </a:ln>
        </p:spPr>
        <p:txBody>
          <a:bodyPr wrap="none" anchor="ctr">
            <a:spAutoFit/>
          </a:bodyPr>
          <a:lstStyle/>
          <a:p>
            <a:endParaRPr lang="en-US"/>
          </a:p>
        </p:txBody>
      </p:sp>
    </p:spTree>
    <p:extLst>
      <p:ext uri="{BB962C8B-B14F-4D97-AF65-F5344CB8AC3E}">
        <p14:creationId xmlns:p14="http://schemas.microsoft.com/office/powerpoint/2010/main" val="1266947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a:solidFill>
            <a:srgbClr val="C00000"/>
          </a:solidFill>
        </p:spPr>
        <p:txBody>
          <a:bodyPr/>
          <a:lstStyle/>
          <a:p>
            <a:r>
              <a:rPr lang="en-US" dirty="0" err="1" smtClean="0"/>
              <a:t>Michon’s</a:t>
            </a:r>
            <a:r>
              <a:rPr lang="en-US" dirty="0" smtClean="0"/>
              <a:t> Model of Driving</a:t>
            </a:r>
            <a:endParaRPr lang="en-US" dirty="0"/>
          </a:p>
        </p:txBody>
      </p:sp>
      <p:sp>
        <p:nvSpPr>
          <p:cNvPr id="4" name="Rectangle 3"/>
          <p:cNvSpPr/>
          <p:nvPr/>
        </p:nvSpPr>
        <p:spPr bwMode="auto">
          <a:xfrm>
            <a:off x="975385" y="5715000"/>
            <a:ext cx="7239000" cy="114300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5" name="TextBox 4"/>
          <p:cNvSpPr txBox="1"/>
          <p:nvPr/>
        </p:nvSpPr>
        <p:spPr>
          <a:xfrm>
            <a:off x="1001332" y="5715000"/>
            <a:ext cx="7217535" cy="1200329"/>
          </a:xfrm>
          <a:prstGeom prst="rect">
            <a:avLst/>
          </a:prstGeom>
          <a:noFill/>
        </p:spPr>
        <p:txBody>
          <a:bodyPr wrap="square" rtlCol="0">
            <a:spAutoFit/>
          </a:bodyPr>
          <a:lstStyle/>
          <a:p>
            <a:pPr algn="ctr"/>
            <a:r>
              <a:rPr lang="en-US" b="1" u="sng" dirty="0" smtClean="0">
                <a:solidFill>
                  <a:srgbClr val="000000"/>
                </a:solidFill>
              </a:rPr>
              <a:t>Level I:  Basic Cognitive Abilities Required to Drive</a:t>
            </a:r>
          </a:p>
          <a:p>
            <a:pPr algn="ctr"/>
            <a:r>
              <a:rPr lang="en-US" dirty="0" smtClean="0">
                <a:solidFill>
                  <a:srgbClr val="000000"/>
                </a:solidFill>
              </a:rPr>
              <a:t>i.e., normal reaction time; visual field perception; motor speed, agility, coordination, and range of motion; </a:t>
            </a:r>
            <a:r>
              <a:rPr lang="en-US" dirty="0" err="1" smtClean="0">
                <a:solidFill>
                  <a:srgbClr val="000000"/>
                </a:solidFill>
              </a:rPr>
              <a:t>visuo</a:t>
            </a:r>
            <a:r>
              <a:rPr lang="en-US" dirty="0" smtClean="0">
                <a:solidFill>
                  <a:srgbClr val="000000"/>
                </a:solidFill>
              </a:rPr>
              <a:t>-spatial reasoning; hearing; language and reading abilities, etc.</a:t>
            </a:r>
            <a:endParaRPr lang="en-US" dirty="0">
              <a:solidFill>
                <a:srgbClr val="000000"/>
              </a:solidFill>
            </a:endParaRPr>
          </a:p>
        </p:txBody>
      </p:sp>
      <p:sp>
        <p:nvSpPr>
          <p:cNvPr id="6" name="Rectangle 5"/>
          <p:cNvSpPr/>
          <p:nvPr/>
        </p:nvSpPr>
        <p:spPr bwMode="auto">
          <a:xfrm>
            <a:off x="1012064" y="4226004"/>
            <a:ext cx="7239000" cy="1143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7" name="TextBox 6"/>
          <p:cNvSpPr txBox="1"/>
          <p:nvPr/>
        </p:nvSpPr>
        <p:spPr>
          <a:xfrm>
            <a:off x="1050164" y="4226004"/>
            <a:ext cx="7141336" cy="1107996"/>
          </a:xfrm>
          <a:prstGeom prst="rect">
            <a:avLst/>
          </a:prstGeom>
          <a:noFill/>
        </p:spPr>
        <p:txBody>
          <a:bodyPr wrap="square" rtlCol="0">
            <a:spAutoFit/>
          </a:bodyPr>
          <a:lstStyle/>
          <a:p>
            <a:pPr algn="ctr"/>
            <a:r>
              <a:rPr lang="en-US" b="1" u="sng" dirty="0" smtClean="0">
                <a:solidFill>
                  <a:srgbClr val="000000"/>
                </a:solidFill>
              </a:rPr>
              <a:t>Level II:  Operational Abilities</a:t>
            </a:r>
            <a:endParaRPr lang="en-US" dirty="0" smtClean="0">
              <a:solidFill>
                <a:srgbClr val="000000"/>
              </a:solidFill>
            </a:endParaRPr>
          </a:p>
          <a:p>
            <a:pPr algn="ctr"/>
            <a:r>
              <a:rPr lang="en-US" sz="1600" dirty="0" smtClean="0">
                <a:solidFill>
                  <a:srgbClr val="000000"/>
                </a:solidFill>
              </a:rPr>
              <a:t>i.e., familiarity with and sound management of the vehicle and its components such as steering, braking, acceleration, signaling, mirrors, seat belts, other safety equipment [ex. Driving a car in an empty parking lot]</a:t>
            </a:r>
            <a:endParaRPr lang="en-US" sz="1600" dirty="0">
              <a:solidFill>
                <a:srgbClr val="000000"/>
              </a:solidFill>
            </a:endParaRPr>
          </a:p>
        </p:txBody>
      </p:sp>
      <p:sp>
        <p:nvSpPr>
          <p:cNvPr id="9" name="Up-Down Arrow 8"/>
          <p:cNvSpPr/>
          <p:nvPr/>
        </p:nvSpPr>
        <p:spPr bwMode="auto">
          <a:xfrm>
            <a:off x="4403715" y="5334000"/>
            <a:ext cx="161790" cy="381000"/>
          </a:xfrm>
          <a:prstGeom prst="up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1" name="Rectangle 10"/>
          <p:cNvSpPr/>
          <p:nvPr/>
        </p:nvSpPr>
        <p:spPr bwMode="auto">
          <a:xfrm>
            <a:off x="1001332" y="2644058"/>
            <a:ext cx="7239000" cy="11430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2" name="Up-Down Arrow 11"/>
          <p:cNvSpPr/>
          <p:nvPr/>
        </p:nvSpPr>
        <p:spPr bwMode="auto">
          <a:xfrm>
            <a:off x="4403715" y="3818434"/>
            <a:ext cx="161790" cy="381000"/>
          </a:xfrm>
          <a:prstGeom prst="up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4" name="TextBox 13"/>
          <p:cNvSpPr txBox="1"/>
          <p:nvPr/>
        </p:nvSpPr>
        <p:spPr>
          <a:xfrm>
            <a:off x="1039431" y="2618105"/>
            <a:ext cx="7200901" cy="1200329"/>
          </a:xfrm>
          <a:prstGeom prst="rect">
            <a:avLst/>
          </a:prstGeom>
          <a:noFill/>
        </p:spPr>
        <p:txBody>
          <a:bodyPr wrap="square" rtlCol="0">
            <a:spAutoFit/>
          </a:bodyPr>
          <a:lstStyle/>
          <a:p>
            <a:pPr algn="ctr"/>
            <a:r>
              <a:rPr lang="en-US" b="1" u="sng" dirty="0" smtClean="0">
                <a:solidFill>
                  <a:srgbClr val="000000"/>
                </a:solidFill>
              </a:rPr>
              <a:t>Level III: Tactical Abilities</a:t>
            </a:r>
          </a:p>
          <a:p>
            <a:pPr algn="ctr"/>
            <a:r>
              <a:rPr lang="en-US" dirty="0" smtClean="0">
                <a:solidFill>
                  <a:srgbClr val="000000"/>
                </a:solidFill>
              </a:rPr>
              <a:t>i.e., abilities required to operate the vehicle on roadways in the presence of and interactions/conflicts with other drivers and their vehicles, such as driving laws, knowledge of safe driving tactics, etc.</a:t>
            </a:r>
            <a:endParaRPr lang="en-US" dirty="0">
              <a:solidFill>
                <a:srgbClr val="000000"/>
              </a:solidFill>
            </a:endParaRPr>
          </a:p>
        </p:txBody>
      </p:sp>
      <p:sp>
        <p:nvSpPr>
          <p:cNvPr id="15" name="Up-Down Arrow 14"/>
          <p:cNvSpPr/>
          <p:nvPr/>
        </p:nvSpPr>
        <p:spPr bwMode="auto">
          <a:xfrm>
            <a:off x="4394325" y="2237105"/>
            <a:ext cx="161790" cy="381000"/>
          </a:xfrm>
          <a:prstGeom prst="up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7" name="Rectangle 16"/>
          <p:cNvSpPr/>
          <p:nvPr/>
        </p:nvSpPr>
        <p:spPr bwMode="auto">
          <a:xfrm>
            <a:off x="993314" y="1107552"/>
            <a:ext cx="7239000" cy="1143000"/>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8" name="TextBox 17"/>
          <p:cNvSpPr txBox="1"/>
          <p:nvPr/>
        </p:nvSpPr>
        <p:spPr>
          <a:xfrm>
            <a:off x="1012064" y="1107552"/>
            <a:ext cx="7239000" cy="1107996"/>
          </a:xfrm>
          <a:prstGeom prst="rect">
            <a:avLst/>
          </a:prstGeom>
          <a:noFill/>
        </p:spPr>
        <p:txBody>
          <a:bodyPr wrap="square" rtlCol="0">
            <a:spAutoFit/>
          </a:bodyPr>
          <a:lstStyle/>
          <a:p>
            <a:pPr algn="ctr"/>
            <a:r>
              <a:rPr lang="en-US" b="1" u="sng" dirty="0" smtClean="0">
                <a:solidFill>
                  <a:srgbClr val="000000"/>
                </a:solidFill>
              </a:rPr>
              <a:t>Level IV:  Strategic Abilities</a:t>
            </a:r>
          </a:p>
          <a:p>
            <a:pPr algn="ctr"/>
            <a:r>
              <a:rPr lang="en-US" sz="1600" dirty="0" smtClean="0">
                <a:solidFill>
                  <a:srgbClr val="000000"/>
                </a:solidFill>
              </a:rPr>
              <a:t>i.e., Purpose or goals for using the car, best routes through traffic to attain the goals, time likely needed to attain each goal, knowledge needed to enact the plan effectively (weather, traffic, construction, known accidents, etc.)</a:t>
            </a:r>
            <a:endParaRPr lang="en-US" sz="1600" dirty="0">
              <a:solidFill>
                <a:srgbClr val="000000"/>
              </a:solidFill>
            </a:endParaRPr>
          </a:p>
        </p:txBody>
      </p:sp>
    </p:spTree>
    <p:extLst>
      <p:ext uri="{BB962C8B-B14F-4D97-AF65-F5344CB8AC3E}">
        <p14:creationId xmlns:p14="http://schemas.microsoft.com/office/powerpoint/2010/main" val="248560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arn(inVertical)">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wipe(down)">
                                      <p:cBhvr>
                                        <p:cTn id="51" dur="580">
                                          <p:stCondLst>
                                            <p:cond delay="0"/>
                                          </p:stCondLst>
                                        </p:cTn>
                                        <p:tgtEl>
                                          <p:spTgt spid="17"/>
                                        </p:tgtEl>
                                      </p:cBhvr>
                                    </p:animEffect>
                                    <p:anim calcmode="lin" valueType="num">
                                      <p:cBhvr>
                                        <p:cTn id="5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57" dur="26">
                                          <p:stCondLst>
                                            <p:cond delay="650"/>
                                          </p:stCondLst>
                                        </p:cTn>
                                        <p:tgtEl>
                                          <p:spTgt spid="17"/>
                                        </p:tgtEl>
                                      </p:cBhvr>
                                      <p:to x="100000" y="60000"/>
                                    </p:animScale>
                                    <p:animScale>
                                      <p:cBhvr>
                                        <p:cTn id="58" dur="166" decel="50000">
                                          <p:stCondLst>
                                            <p:cond delay="676"/>
                                          </p:stCondLst>
                                        </p:cTn>
                                        <p:tgtEl>
                                          <p:spTgt spid="17"/>
                                        </p:tgtEl>
                                      </p:cBhvr>
                                      <p:to x="100000" y="100000"/>
                                    </p:animScale>
                                    <p:animScale>
                                      <p:cBhvr>
                                        <p:cTn id="59" dur="26">
                                          <p:stCondLst>
                                            <p:cond delay="1312"/>
                                          </p:stCondLst>
                                        </p:cTn>
                                        <p:tgtEl>
                                          <p:spTgt spid="17"/>
                                        </p:tgtEl>
                                      </p:cBhvr>
                                      <p:to x="100000" y="80000"/>
                                    </p:animScale>
                                    <p:animScale>
                                      <p:cBhvr>
                                        <p:cTn id="60" dur="166" decel="50000">
                                          <p:stCondLst>
                                            <p:cond delay="1338"/>
                                          </p:stCondLst>
                                        </p:cTn>
                                        <p:tgtEl>
                                          <p:spTgt spid="17"/>
                                        </p:tgtEl>
                                      </p:cBhvr>
                                      <p:to x="100000" y="100000"/>
                                    </p:animScale>
                                    <p:animScale>
                                      <p:cBhvr>
                                        <p:cTn id="61" dur="26">
                                          <p:stCondLst>
                                            <p:cond delay="1642"/>
                                          </p:stCondLst>
                                        </p:cTn>
                                        <p:tgtEl>
                                          <p:spTgt spid="17"/>
                                        </p:tgtEl>
                                      </p:cBhvr>
                                      <p:to x="100000" y="90000"/>
                                    </p:animScale>
                                    <p:animScale>
                                      <p:cBhvr>
                                        <p:cTn id="62" dur="166" decel="50000">
                                          <p:stCondLst>
                                            <p:cond delay="1668"/>
                                          </p:stCondLst>
                                        </p:cTn>
                                        <p:tgtEl>
                                          <p:spTgt spid="17"/>
                                        </p:tgtEl>
                                      </p:cBhvr>
                                      <p:to x="100000" y="100000"/>
                                    </p:animScale>
                                    <p:animScale>
                                      <p:cBhvr>
                                        <p:cTn id="63" dur="26">
                                          <p:stCondLst>
                                            <p:cond delay="1808"/>
                                          </p:stCondLst>
                                        </p:cTn>
                                        <p:tgtEl>
                                          <p:spTgt spid="17"/>
                                        </p:tgtEl>
                                      </p:cBhvr>
                                      <p:to x="100000" y="95000"/>
                                    </p:animScale>
                                    <p:animScale>
                                      <p:cBhvr>
                                        <p:cTn id="64" dur="166" decel="50000">
                                          <p:stCondLst>
                                            <p:cond delay="1834"/>
                                          </p:stCondLst>
                                        </p:cTn>
                                        <p:tgtEl>
                                          <p:spTgt spid="17"/>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9" grpId="0" animBg="1"/>
      <p:bldP spid="11" grpId="0" animBg="1"/>
      <p:bldP spid="12" grpId="0" animBg="1"/>
      <p:bldP spid="14" grpId="0"/>
      <p:bldP spid="15" grpId="0" animBg="1"/>
      <p:bldP spid="17" grpId="0" animBg="1"/>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09600"/>
          </a:xfrm>
        </p:spPr>
        <p:txBody>
          <a:bodyPr/>
          <a:lstStyle/>
          <a:p>
            <a:pPr>
              <a:defRPr/>
            </a:pPr>
            <a:r>
              <a:rPr lang="en-US" sz="2400" dirty="0" smtClean="0"/>
              <a:t>Anterior-posterior (</a:t>
            </a:r>
            <a:r>
              <a:rPr lang="en-US" sz="2400" dirty="0" err="1" smtClean="0"/>
              <a:t>rostral</a:t>
            </a:r>
            <a:r>
              <a:rPr lang="en-US" sz="2400" dirty="0" smtClean="0"/>
              <a:t>-caudal) hierarchy of cognitive control of behavior</a:t>
            </a:r>
            <a:endParaRPr lang="en-US" sz="2400" dirty="0"/>
          </a:p>
        </p:txBody>
      </p:sp>
      <p:pic>
        <p:nvPicPr>
          <p:cNvPr id="27651" name="Picture 2"/>
          <p:cNvPicPr>
            <a:picLocks noGrp="1" noChangeAspect="1" noChangeArrowheads="1"/>
          </p:cNvPicPr>
          <p:nvPr>
            <p:ph idx="1"/>
          </p:nvPr>
        </p:nvPicPr>
        <p:blipFill>
          <a:blip r:embed="rId3" cstate="print"/>
          <a:srcRect/>
          <a:stretch>
            <a:fillRect/>
          </a:stretch>
        </p:blipFill>
        <p:spPr>
          <a:xfrm>
            <a:off x="1749552" y="1118878"/>
            <a:ext cx="5791200" cy="4572000"/>
          </a:xfrm>
          <a:noFill/>
        </p:spPr>
      </p:pic>
      <p:sp>
        <p:nvSpPr>
          <p:cNvPr id="27652" name="TextBox 4"/>
          <p:cNvSpPr txBox="1">
            <a:spLocks noChangeArrowheads="1"/>
          </p:cNvSpPr>
          <p:nvPr/>
        </p:nvSpPr>
        <p:spPr bwMode="auto">
          <a:xfrm>
            <a:off x="304800" y="5867400"/>
            <a:ext cx="7924800" cy="276999"/>
          </a:xfrm>
          <a:prstGeom prst="rect">
            <a:avLst/>
          </a:prstGeom>
          <a:noFill/>
          <a:ln w="9525">
            <a:noFill/>
            <a:miter lim="800000"/>
            <a:headEnd/>
            <a:tailEnd/>
          </a:ln>
        </p:spPr>
        <p:txBody>
          <a:bodyPr>
            <a:spAutoFit/>
          </a:bodyPr>
          <a:lstStyle/>
          <a:p>
            <a:r>
              <a:rPr lang="en-US" sz="1200" dirty="0"/>
              <a:t>Figure 1. </a:t>
            </a:r>
            <a:r>
              <a:rPr lang="en-US" sz="1200" dirty="0" err="1" smtClean="0"/>
              <a:t>Badre</a:t>
            </a:r>
            <a:r>
              <a:rPr lang="en-US" sz="1200" dirty="0"/>
              <a:t>, D. (2008).  </a:t>
            </a:r>
            <a:r>
              <a:rPr lang="en-US" sz="1200" i="1" dirty="0"/>
              <a:t>Trends in Cognitive Sciences, 12(5), 193-200.</a:t>
            </a:r>
            <a:endParaRPr lang="en-US" sz="1200" dirty="0"/>
          </a:p>
        </p:txBody>
      </p:sp>
      <p:sp>
        <p:nvSpPr>
          <p:cNvPr id="6" name="Left Arrow 5"/>
          <p:cNvSpPr/>
          <p:nvPr/>
        </p:nvSpPr>
        <p:spPr bwMode="auto">
          <a:xfrm>
            <a:off x="381000" y="5320099"/>
            <a:ext cx="4876800" cy="685800"/>
          </a:xfrm>
          <a:prstGeom prst="leftArrow">
            <a:avLst/>
          </a:prstGeom>
          <a:solidFill>
            <a:srgbClr val="FF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Left Arrow 6"/>
          <p:cNvSpPr/>
          <p:nvPr/>
        </p:nvSpPr>
        <p:spPr bwMode="auto">
          <a:xfrm>
            <a:off x="381000" y="4629912"/>
            <a:ext cx="4876800" cy="685800"/>
          </a:xfrm>
          <a:prstGeom prst="leftArrow">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Left Arrow 7"/>
          <p:cNvSpPr/>
          <p:nvPr/>
        </p:nvSpPr>
        <p:spPr bwMode="auto">
          <a:xfrm>
            <a:off x="381000" y="3944112"/>
            <a:ext cx="4876800" cy="685800"/>
          </a:xfrm>
          <a:prstGeom prst="leftArrow">
            <a:avLst/>
          </a:prstGeom>
          <a:solidFill>
            <a:srgbClr val="92D05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Left Arrow 8"/>
          <p:cNvSpPr/>
          <p:nvPr/>
        </p:nvSpPr>
        <p:spPr bwMode="auto">
          <a:xfrm>
            <a:off x="381000" y="2667000"/>
            <a:ext cx="4876800" cy="685800"/>
          </a:xfrm>
          <a:prstGeom prst="lef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Left Arrow 9"/>
          <p:cNvSpPr/>
          <p:nvPr/>
        </p:nvSpPr>
        <p:spPr bwMode="auto">
          <a:xfrm>
            <a:off x="381000" y="1981200"/>
            <a:ext cx="4876800" cy="685800"/>
          </a:xfrm>
          <a:prstGeom prst="leftArrow">
            <a:avLst/>
          </a:prstGeom>
          <a:solidFill>
            <a:srgbClr val="FFC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Left Arrow 10"/>
          <p:cNvSpPr/>
          <p:nvPr/>
        </p:nvSpPr>
        <p:spPr bwMode="auto">
          <a:xfrm>
            <a:off x="381000" y="1295400"/>
            <a:ext cx="4876800" cy="685800"/>
          </a:xfrm>
          <a:prstGeom prst="leftArrow">
            <a:avLst/>
          </a:prstGeom>
          <a:solidFill>
            <a:schemeClr val="accent4">
              <a:lumMod val="9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457200" y="1447800"/>
            <a:ext cx="4800600" cy="369332"/>
          </a:xfrm>
          <a:prstGeom prst="rect">
            <a:avLst/>
          </a:prstGeom>
          <a:noFill/>
        </p:spPr>
        <p:txBody>
          <a:bodyPr wrap="square" rtlCol="0">
            <a:spAutoFit/>
          </a:bodyPr>
          <a:lstStyle/>
          <a:p>
            <a:pPr algn="ctr"/>
            <a:r>
              <a:rPr lang="en-US" dirty="0" smtClean="0">
                <a:solidFill>
                  <a:srgbClr val="000000"/>
                </a:solidFill>
              </a:rPr>
              <a:t>Social Complexity: Interactions &amp; Networks</a:t>
            </a:r>
            <a:endParaRPr lang="en-US" dirty="0">
              <a:solidFill>
                <a:srgbClr val="000000"/>
              </a:solidFill>
            </a:endParaRPr>
          </a:p>
        </p:txBody>
      </p:sp>
      <p:sp>
        <p:nvSpPr>
          <p:cNvPr id="13" name="TextBox 12"/>
          <p:cNvSpPr txBox="1"/>
          <p:nvPr/>
        </p:nvSpPr>
        <p:spPr>
          <a:xfrm>
            <a:off x="685800" y="2819400"/>
            <a:ext cx="4572000" cy="369332"/>
          </a:xfrm>
          <a:prstGeom prst="rect">
            <a:avLst/>
          </a:prstGeom>
          <a:noFill/>
        </p:spPr>
        <p:txBody>
          <a:bodyPr wrap="square" rtlCol="0">
            <a:spAutoFit/>
          </a:bodyPr>
          <a:lstStyle/>
          <a:p>
            <a:pPr algn="ctr"/>
            <a:r>
              <a:rPr lang="en-US" dirty="0" smtClean="0">
                <a:solidFill>
                  <a:srgbClr val="000000"/>
                </a:solidFill>
              </a:rPr>
              <a:t>Increased Valuing of Delayed Outcomes</a:t>
            </a:r>
            <a:endParaRPr lang="en-US" dirty="0">
              <a:solidFill>
                <a:srgbClr val="000000"/>
              </a:solidFill>
            </a:endParaRPr>
          </a:p>
        </p:txBody>
      </p:sp>
      <p:sp>
        <p:nvSpPr>
          <p:cNvPr id="14" name="TextBox 13"/>
          <p:cNvSpPr txBox="1"/>
          <p:nvPr/>
        </p:nvSpPr>
        <p:spPr>
          <a:xfrm>
            <a:off x="685800" y="4086957"/>
            <a:ext cx="5029200" cy="400110"/>
          </a:xfrm>
          <a:prstGeom prst="rect">
            <a:avLst/>
          </a:prstGeom>
          <a:noFill/>
        </p:spPr>
        <p:txBody>
          <a:bodyPr wrap="square" rtlCol="0">
            <a:spAutoFit/>
          </a:bodyPr>
          <a:lstStyle/>
          <a:p>
            <a:r>
              <a:rPr lang="en-US" sz="2000" dirty="0" smtClean="0">
                <a:solidFill>
                  <a:srgbClr val="000000"/>
                </a:solidFill>
              </a:rPr>
              <a:t>Extended Space Horizon</a:t>
            </a:r>
            <a:endParaRPr lang="en-US" dirty="0">
              <a:solidFill>
                <a:srgbClr val="000000"/>
              </a:solidFill>
            </a:endParaRPr>
          </a:p>
        </p:txBody>
      </p:sp>
      <p:sp>
        <p:nvSpPr>
          <p:cNvPr id="15" name="TextBox 14"/>
          <p:cNvSpPr txBox="1"/>
          <p:nvPr/>
        </p:nvSpPr>
        <p:spPr>
          <a:xfrm>
            <a:off x="510540" y="4788146"/>
            <a:ext cx="4800600" cy="369332"/>
          </a:xfrm>
          <a:prstGeom prst="rect">
            <a:avLst/>
          </a:prstGeom>
          <a:noFill/>
        </p:spPr>
        <p:txBody>
          <a:bodyPr wrap="square" rtlCol="0">
            <a:spAutoFit/>
          </a:bodyPr>
          <a:lstStyle/>
          <a:p>
            <a:pPr algn="ctr"/>
            <a:r>
              <a:rPr lang="en-US" dirty="0" smtClean="0">
                <a:solidFill>
                  <a:srgbClr val="000000"/>
                </a:solidFill>
              </a:rPr>
              <a:t>Increased Behavioral Complexity/Hierarchies</a:t>
            </a:r>
            <a:endParaRPr lang="en-US" dirty="0">
              <a:solidFill>
                <a:srgbClr val="000000"/>
              </a:solidFill>
            </a:endParaRPr>
          </a:p>
        </p:txBody>
      </p:sp>
      <p:sp>
        <p:nvSpPr>
          <p:cNvPr id="16" name="TextBox 15"/>
          <p:cNvSpPr txBox="1"/>
          <p:nvPr/>
        </p:nvSpPr>
        <p:spPr>
          <a:xfrm>
            <a:off x="758952" y="5491234"/>
            <a:ext cx="3886200" cy="369332"/>
          </a:xfrm>
          <a:prstGeom prst="rect">
            <a:avLst/>
          </a:prstGeom>
          <a:noFill/>
        </p:spPr>
        <p:txBody>
          <a:bodyPr wrap="square" rtlCol="0">
            <a:spAutoFit/>
          </a:bodyPr>
          <a:lstStyle/>
          <a:p>
            <a:pPr algn="ctr"/>
            <a:r>
              <a:rPr lang="en-US" dirty="0" smtClean="0">
                <a:solidFill>
                  <a:srgbClr val="000000"/>
                </a:solidFill>
              </a:rPr>
              <a:t>Neurological Maturation</a:t>
            </a:r>
            <a:endParaRPr lang="en-US" dirty="0">
              <a:solidFill>
                <a:srgbClr val="000000"/>
              </a:solidFill>
            </a:endParaRPr>
          </a:p>
        </p:txBody>
      </p:sp>
      <p:sp>
        <p:nvSpPr>
          <p:cNvPr id="17" name="TextBox 16"/>
          <p:cNvSpPr txBox="1"/>
          <p:nvPr/>
        </p:nvSpPr>
        <p:spPr>
          <a:xfrm>
            <a:off x="533400" y="2133600"/>
            <a:ext cx="4953000" cy="369332"/>
          </a:xfrm>
          <a:prstGeom prst="rect">
            <a:avLst/>
          </a:prstGeom>
          <a:noFill/>
        </p:spPr>
        <p:txBody>
          <a:bodyPr wrap="square" rtlCol="0">
            <a:spAutoFit/>
          </a:bodyPr>
          <a:lstStyle/>
          <a:p>
            <a:pPr algn="ctr"/>
            <a:r>
              <a:rPr lang="en-US" dirty="0" smtClean="0">
                <a:solidFill>
                  <a:srgbClr val="000000"/>
                </a:solidFill>
              </a:rPr>
              <a:t>Increasingly Abstract, Longer-Term Goals</a:t>
            </a:r>
            <a:endParaRPr lang="en-US" dirty="0">
              <a:solidFill>
                <a:srgbClr val="000000"/>
              </a:solidFill>
            </a:endParaRPr>
          </a:p>
        </p:txBody>
      </p:sp>
      <p:sp>
        <p:nvSpPr>
          <p:cNvPr id="18" name="Left Arrow 17"/>
          <p:cNvSpPr/>
          <p:nvPr/>
        </p:nvSpPr>
        <p:spPr bwMode="auto">
          <a:xfrm>
            <a:off x="381000" y="653796"/>
            <a:ext cx="4876800" cy="685800"/>
          </a:xfrm>
          <a:prstGeom prst="leftArrow">
            <a:avLst/>
          </a:prstGeom>
          <a:solidFill>
            <a:schemeClr val="accent1">
              <a:lumMod val="20000"/>
              <a:lumOff val="8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 name="TextBox 2"/>
          <p:cNvSpPr txBox="1"/>
          <p:nvPr/>
        </p:nvSpPr>
        <p:spPr>
          <a:xfrm>
            <a:off x="533400" y="833366"/>
            <a:ext cx="4724400" cy="369332"/>
          </a:xfrm>
          <a:prstGeom prst="rect">
            <a:avLst/>
          </a:prstGeom>
          <a:noFill/>
        </p:spPr>
        <p:txBody>
          <a:bodyPr wrap="square" rtlCol="0">
            <a:spAutoFit/>
          </a:bodyPr>
          <a:lstStyle/>
          <a:p>
            <a:r>
              <a:rPr lang="en-US" dirty="0" smtClean="0">
                <a:solidFill>
                  <a:srgbClr val="000000"/>
                </a:solidFill>
              </a:rPr>
              <a:t>Reliance on Cultural Methods and Products</a:t>
            </a:r>
            <a:endParaRPr lang="en-US" dirty="0">
              <a:solidFill>
                <a:srgbClr val="000000"/>
              </a:solidFill>
            </a:endParaRPr>
          </a:p>
        </p:txBody>
      </p:sp>
      <p:sp>
        <p:nvSpPr>
          <p:cNvPr id="19" name="Left Arrow 18"/>
          <p:cNvSpPr/>
          <p:nvPr/>
        </p:nvSpPr>
        <p:spPr bwMode="auto">
          <a:xfrm>
            <a:off x="381000" y="3267980"/>
            <a:ext cx="4876800" cy="685800"/>
          </a:xfrm>
          <a:prstGeom prst="leftArrow">
            <a:avLst/>
          </a:prstGeom>
          <a:solidFill>
            <a:schemeClr val="accent4">
              <a:lumMod val="9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 name="TextBox 3"/>
          <p:cNvSpPr txBox="1"/>
          <p:nvPr/>
        </p:nvSpPr>
        <p:spPr>
          <a:xfrm>
            <a:off x="758952" y="3454908"/>
            <a:ext cx="4270248" cy="369332"/>
          </a:xfrm>
          <a:prstGeom prst="rect">
            <a:avLst/>
          </a:prstGeom>
          <a:noFill/>
        </p:spPr>
        <p:txBody>
          <a:bodyPr wrap="square" rtlCol="0">
            <a:spAutoFit/>
          </a:bodyPr>
          <a:lstStyle/>
          <a:p>
            <a:r>
              <a:rPr lang="en-US" dirty="0" smtClean="0">
                <a:solidFill>
                  <a:srgbClr val="000000"/>
                </a:solidFill>
              </a:rPr>
              <a:t>Extended Time Horizon</a:t>
            </a:r>
            <a:endParaRPr lang="en-US" dirty="0">
              <a:solidFill>
                <a:srgbClr val="000000"/>
              </a:solidFill>
            </a:endParaRPr>
          </a:p>
        </p:txBody>
      </p:sp>
    </p:spTree>
    <p:extLst>
      <p:ext uri="{BB962C8B-B14F-4D97-AF65-F5344CB8AC3E}">
        <p14:creationId xmlns:p14="http://schemas.microsoft.com/office/powerpoint/2010/main" val="753708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ppt_x"/>
                                          </p:val>
                                        </p:tav>
                                        <p:tav tm="100000">
                                          <p:val>
                                            <p:strVal val="#ppt_x"/>
                                          </p:val>
                                        </p:tav>
                                      </p:tavLst>
                                    </p:anim>
                                    <p:anim calcmode="lin" valueType="num">
                                      <p:cBhvr additive="base">
                                        <p:cTn id="4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 calcmode="lin" valueType="num">
                                      <p:cBhvr additive="base">
                                        <p:cTn id="57" dur="500" fill="hold"/>
                                        <p:tgtEl>
                                          <p:spTgt spid="10"/>
                                        </p:tgtEl>
                                        <p:attrNameLst>
                                          <p:attrName>ppt_x</p:attrName>
                                        </p:attrNameLst>
                                      </p:cBhvr>
                                      <p:tavLst>
                                        <p:tav tm="0">
                                          <p:val>
                                            <p:strVal val="#ppt_x"/>
                                          </p:val>
                                        </p:tav>
                                        <p:tav tm="100000">
                                          <p:val>
                                            <p:strVal val="#ppt_x"/>
                                          </p:val>
                                        </p:tav>
                                      </p:tavLst>
                                    </p:anim>
                                    <p:anim calcmode="lin" valueType="num">
                                      <p:cBhvr additive="base">
                                        <p:cTn id="5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 calcmode="lin" valueType="num">
                                      <p:cBhvr additive="base">
                                        <p:cTn id="67" dur="500" fill="hold"/>
                                        <p:tgtEl>
                                          <p:spTgt spid="11"/>
                                        </p:tgtEl>
                                        <p:attrNameLst>
                                          <p:attrName>ppt_x</p:attrName>
                                        </p:attrNameLst>
                                      </p:cBhvr>
                                      <p:tavLst>
                                        <p:tav tm="0">
                                          <p:val>
                                            <p:strVal val="#ppt_x"/>
                                          </p:val>
                                        </p:tav>
                                        <p:tav tm="100000">
                                          <p:val>
                                            <p:strVal val="#ppt_x"/>
                                          </p:val>
                                        </p:tav>
                                      </p:tavLst>
                                    </p:anim>
                                    <p:anim calcmode="lin" valueType="num">
                                      <p:cBhvr additive="base">
                                        <p:cTn id="6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 calcmode="lin" valueType="num">
                                      <p:cBhvr additive="base">
                                        <p:cTn id="77" dur="500" fill="hold"/>
                                        <p:tgtEl>
                                          <p:spTgt spid="18"/>
                                        </p:tgtEl>
                                        <p:attrNameLst>
                                          <p:attrName>ppt_x</p:attrName>
                                        </p:attrNameLst>
                                      </p:cBhvr>
                                      <p:tavLst>
                                        <p:tav tm="0">
                                          <p:val>
                                            <p:strVal val="#ppt_x"/>
                                          </p:val>
                                        </p:tav>
                                        <p:tav tm="100000">
                                          <p:val>
                                            <p:strVal val="#ppt_x"/>
                                          </p:val>
                                        </p:tav>
                                      </p:tavLst>
                                    </p:anim>
                                    <p:anim calcmode="lin" valueType="num">
                                      <p:cBhvr additive="base">
                                        <p:cTn id="7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p:bldP spid="13" grpId="0"/>
      <p:bldP spid="14" grpId="0"/>
      <p:bldP spid="15" grpId="0"/>
      <p:bldP spid="16" grpId="0"/>
      <p:bldP spid="17" grpId="0"/>
      <p:bldP spid="18" grpId="0" animBg="1"/>
      <p:bldP spid="3" grpId="0"/>
      <p:bldP spid="19" grpId="0" animBg="1"/>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458200" cy="838200"/>
          </a:xfrm>
        </p:spPr>
        <p:txBody>
          <a:bodyPr/>
          <a:lstStyle/>
          <a:p>
            <a:pPr>
              <a:defRPr/>
            </a:pPr>
            <a:r>
              <a:rPr lang="en-US" dirty="0" smtClean="0"/>
              <a:t>Executive Functioning - Defined</a:t>
            </a:r>
            <a:endParaRPr lang="en-US" dirty="0"/>
          </a:p>
        </p:txBody>
      </p:sp>
      <p:sp>
        <p:nvSpPr>
          <p:cNvPr id="9219" name="Content Placeholder 2"/>
          <p:cNvSpPr>
            <a:spLocks noGrp="1"/>
          </p:cNvSpPr>
          <p:nvPr>
            <p:ph idx="1"/>
          </p:nvPr>
        </p:nvSpPr>
        <p:spPr>
          <a:xfrm>
            <a:off x="228600" y="1600200"/>
            <a:ext cx="8686800" cy="5029200"/>
          </a:xfrm>
        </p:spPr>
        <p:txBody>
          <a:bodyPr/>
          <a:lstStyle/>
          <a:p>
            <a:pPr marL="457200" lvl="1" indent="0" algn="ctr">
              <a:buNone/>
            </a:pPr>
            <a:r>
              <a:rPr lang="en-US" sz="3200" i="1" dirty="0" smtClean="0"/>
              <a:t>EF </a:t>
            </a:r>
            <a:r>
              <a:rPr lang="en-US" sz="3200" i="1" dirty="0"/>
              <a:t>is the use of self-directed actions (self-regulation) to </a:t>
            </a:r>
            <a:r>
              <a:rPr lang="en-US" sz="3200" i="1" dirty="0" smtClean="0"/>
              <a:t>choose goals, and to select, enact</a:t>
            </a:r>
            <a:r>
              <a:rPr lang="en-US" sz="3200" i="1" dirty="0"/>
              <a:t>, and sustain actions across time toward </a:t>
            </a:r>
            <a:r>
              <a:rPr lang="en-US" sz="3200" i="1" dirty="0" smtClean="0"/>
              <a:t>those goals, </a:t>
            </a:r>
            <a:r>
              <a:rPr lang="en-US" sz="3200" i="1" dirty="0"/>
              <a:t>usually in the context of others and often relying on social and cultural </a:t>
            </a:r>
            <a:r>
              <a:rPr lang="en-US" sz="3200" i="1" dirty="0" smtClean="0"/>
              <a:t>means.  This is done </a:t>
            </a:r>
            <a:r>
              <a:rPr lang="en-US" sz="3200" i="1" dirty="0"/>
              <a:t>for the maximization of one’s </a:t>
            </a:r>
            <a:r>
              <a:rPr lang="en-US" sz="3200" i="1" dirty="0" smtClean="0"/>
              <a:t>longer-term </a:t>
            </a:r>
            <a:r>
              <a:rPr lang="en-US" sz="3200" i="1" dirty="0"/>
              <a:t>welfare as the person defines that to be.</a:t>
            </a:r>
            <a:r>
              <a:rPr lang="en-US" sz="3200" dirty="0"/>
              <a:t> </a:t>
            </a:r>
            <a:r>
              <a:rPr lang="en-US" sz="3200" dirty="0" smtClean="0"/>
              <a:t> </a:t>
            </a:r>
          </a:p>
          <a:p>
            <a:pPr marL="457200" lvl="1" indent="0" algn="ctr">
              <a:buNone/>
            </a:pPr>
            <a:r>
              <a:rPr lang="en-US" sz="2000" dirty="0" smtClean="0"/>
              <a:t>(Barkley, in press)</a:t>
            </a:r>
            <a:endParaRPr lang="en-US" dirty="0" smtClean="0"/>
          </a:p>
        </p:txBody>
      </p:sp>
    </p:spTree>
    <p:extLst>
      <p:ext uri="{BB962C8B-B14F-4D97-AF65-F5344CB8AC3E}">
        <p14:creationId xmlns:p14="http://schemas.microsoft.com/office/powerpoint/2010/main" val="8618233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a:solidFill>
            <a:srgbClr val="C00000"/>
          </a:solidFill>
        </p:spPr>
        <p:txBody>
          <a:bodyPr/>
          <a:lstStyle/>
          <a:p>
            <a:r>
              <a:rPr lang="en-US" dirty="0" smtClean="0"/>
              <a:t>Barkley’s Model of EF</a:t>
            </a:r>
            <a:endParaRPr lang="en-US" dirty="0"/>
          </a:p>
        </p:txBody>
      </p:sp>
      <p:sp>
        <p:nvSpPr>
          <p:cNvPr id="4" name="Rectangle 3"/>
          <p:cNvSpPr/>
          <p:nvPr/>
        </p:nvSpPr>
        <p:spPr bwMode="auto">
          <a:xfrm>
            <a:off x="975385" y="5715000"/>
            <a:ext cx="7239000" cy="114300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5" name="TextBox 4"/>
          <p:cNvSpPr txBox="1"/>
          <p:nvPr/>
        </p:nvSpPr>
        <p:spPr>
          <a:xfrm>
            <a:off x="1001332" y="5715000"/>
            <a:ext cx="7217535" cy="1200329"/>
          </a:xfrm>
          <a:prstGeom prst="rect">
            <a:avLst/>
          </a:prstGeom>
          <a:noFill/>
        </p:spPr>
        <p:txBody>
          <a:bodyPr wrap="square" rtlCol="0">
            <a:spAutoFit/>
          </a:bodyPr>
          <a:lstStyle/>
          <a:p>
            <a:pPr algn="ctr"/>
            <a:r>
              <a:rPr lang="en-US" b="1" u="sng" dirty="0" smtClean="0">
                <a:solidFill>
                  <a:srgbClr val="000000"/>
                </a:solidFill>
              </a:rPr>
              <a:t>Level I: Instrumental – Self-Directed Abilities</a:t>
            </a:r>
          </a:p>
          <a:p>
            <a:pPr algn="ctr"/>
            <a:r>
              <a:rPr lang="en-US" dirty="0" smtClean="0">
                <a:solidFill>
                  <a:srgbClr val="000000"/>
                </a:solidFill>
              </a:rPr>
              <a:t>i.e., self-awareness, executive inhibition and interference control, nonverbal and verbal working memory, planning, problem-solving, self-motivation, emotion regulation</a:t>
            </a:r>
            <a:endParaRPr lang="en-US" dirty="0">
              <a:solidFill>
                <a:srgbClr val="000000"/>
              </a:solidFill>
            </a:endParaRPr>
          </a:p>
        </p:txBody>
      </p:sp>
      <p:sp>
        <p:nvSpPr>
          <p:cNvPr id="6" name="Rectangle 5"/>
          <p:cNvSpPr/>
          <p:nvPr/>
        </p:nvSpPr>
        <p:spPr bwMode="auto">
          <a:xfrm>
            <a:off x="1012064" y="4226004"/>
            <a:ext cx="7239000" cy="11430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7" name="TextBox 6"/>
          <p:cNvSpPr txBox="1"/>
          <p:nvPr/>
        </p:nvSpPr>
        <p:spPr>
          <a:xfrm>
            <a:off x="1050164" y="4226004"/>
            <a:ext cx="7141336" cy="1107996"/>
          </a:xfrm>
          <a:prstGeom prst="rect">
            <a:avLst/>
          </a:prstGeom>
          <a:noFill/>
        </p:spPr>
        <p:txBody>
          <a:bodyPr wrap="square" rtlCol="0">
            <a:spAutoFit/>
          </a:bodyPr>
          <a:lstStyle/>
          <a:p>
            <a:pPr algn="ctr"/>
            <a:r>
              <a:rPr lang="en-US" b="1" u="sng" dirty="0" smtClean="0">
                <a:solidFill>
                  <a:srgbClr val="000000"/>
                </a:solidFill>
              </a:rPr>
              <a:t>Level II:  Methodical – Self-Reliant Abilities</a:t>
            </a:r>
            <a:endParaRPr lang="en-US" dirty="0" smtClean="0">
              <a:solidFill>
                <a:srgbClr val="000000"/>
              </a:solidFill>
            </a:endParaRPr>
          </a:p>
          <a:p>
            <a:pPr algn="ctr"/>
            <a:r>
              <a:rPr lang="en-US" sz="1600" dirty="0" smtClean="0">
                <a:solidFill>
                  <a:srgbClr val="000000"/>
                </a:solidFill>
              </a:rPr>
              <a:t>Essential for daily adaptive functioning, self-care, and social self-defense</a:t>
            </a:r>
          </a:p>
          <a:p>
            <a:pPr algn="ctr"/>
            <a:r>
              <a:rPr lang="en-US" sz="1600" dirty="0" smtClean="0">
                <a:solidFill>
                  <a:srgbClr val="000000"/>
                </a:solidFill>
              </a:rPr>
              <a:t>i.e., Self-Organization and Problem-Solving, Self-Management to Time, Self-Restraint, Self-Motivation, Self-Regulation of Emotions</a:t>
            </a:r>
            <a:endParaRPr lang="en-US" sz="1600" dirty="0">
              <a:solidFill>
                <a:srgbClr val="000000"/>
              </a:solidFill>
            </a:endParaRPr>
          </a:p>
        </p:txBody>
      </p:sp>
      <p:sp>
        <p:nvSpPr>
          <p:cNvPr id="9" name="Up-Down Arrow 8"/>
          <p:cNvSpPr/>
          <p:nvPr/>
        </p:nvSpPr>
        <p:spPr bwMode="auto">
          <a:xfrm>
            <a:off x="4403715" y="5334000"/>
            <a:ext cx="161790" cy="381000"/>
          </a:xfrm>
          <a:prstGeom prst="up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1" name="Rectangle 10"/>
          <p:cNvSpPr/>
          <p:nvPr/>
        </p:nvSpPr>
        <p:spPr bwMode="auto">
          <a:xfrm>
            <a:off x="1001332" y="2644058"/>
            <a:ext cx="7239000" cy="11430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2" name="Up-Down Arrow 11"/>
          <p:cNvSpPr/>
          <p:nvPr/>
        </p:nvSpPr>
        <p:spPr bwMode="auto">
          <a:xfrm>
            <a:off x="4403715" y="3818434"/>
            <a:ext cx="161790" cy="381000"/>
          </a:xfrm>
          <a:prstGeom prst="up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4" name="TextBox 13"/>
          <p:cNvSpPr txBox="1"/>
          <p:nvPr/>
        </p:nvSpPr>
        <p:spPr>
          <a:xfrm>
            <a:off x="1039431" y="2618105"/>
            <a:ext cx="7200901" cy="1477328"/>
          </a:xfrm>
          <a:prstGeom prst="rect">
            <a:avLst/>
          </a:prstGeom>
          <a:noFill/>
        </p:spPr>
        <p:txBody>
          <a:bodyPr wrap="square" rtlCol="0">
            <a:spAutoFit/>
          </a:bodyPr>
          <a:lstStyle/>
          <a:p>
            <a:pPr algn="ctr"/>
            <a:r>
              <a:rPr lang="en-US" b="1" u="sng" dirty="0" smtClean="0">
                <a:solidFill>
                  <a:srgbClr val="000000"/>
                </a:solidFill>
              </a:rPr>
              <a:t>Level III: Tactical – Reciprocal Abilities</a:t>
            </a:r>
          </a:p>
          <a:p>
            <a:pPr>
              <a:defRPr/>
            </a:pPr>
            <a:r>
              <a:rPr lang="en-US" dirty="0" smtClean="0">
                <a:solidFill>
                  <a:srgbClr val="000000"/>
                </a:solidFill>
              </a:rPr>
              <a:t>i.e., </a:t>
            </a:r>
            <a:r>
              <a:rPr lang="en-US" dirty="0">
                <a:solidFill>
                  <a:srgbClr val="000000"/>
                </a:solidFill>
              </a:rPr>
              <a:t>Underlies human social exchange, turn taking, reciprocity, promise </a:t>
            </a:r>
            <a:r>
              <a:rPr lang="en-US" dirty="0" smtClean="0">
                <a:solidFill>
                  <a:srgbClr val="000000"/>
                </a:solidFill>
              </a:rPr>
              <a:t>keeping. Basis </a:t>
            </a:r>
            <a:r>
              <a:rPr lang="en-US" dirty="0">
                <a:solidFill>
                  <a:srgbClr val="000000"/>
                </a:solidFill>
              </a:rPr>
              <a:t>of economic behavior (trading</a:t>
            </a:r>
            <a:r>
              <a:rPr lang="en-US" dirty="0" smtClean="0">
                <a:solidFill>
                  <a:srgbClr val="000000"/>
                </a:solidFill>
              </a:rPr>
              <a:t>); Underlies </a:t>
            </a:r>
            <a:r>
              <a:rPr lang="en-US" dirty="0">
                <a:solidFill>
                  <a:srgbClr val="000000"/>
                </a:solidFill>
              </a:rPr>
              <a:t>ethics, social skills and </a:t>
            </a:r>
            <a:r>
              <a:rPr lang="en-US" dirty="0" smtClean="0">
                <a:solidFill>
                  <a:srgbClr val="000000"/>
                </a:solidFill>
              </a:rPr>
              <a:t>etiquette; Basis </a:t>
            </a:r>
            <a:r>
              <a:rPr lang="en-US" dirty="0">
                <a:solidFill>
                  <a:srgbClr val="000000"/>
                </a:solidFill>
              </a:rPr>
              <a:t>for legal contracts</a:t>
            </a:r>
          </a:p>
          <a:p>
            <a:pPr algn="ctr"/>
            <a:endParaRPr lang="en-US" dirty="0">
              <a:solidFill>
                <a:srgbClr val="000000"/>
              </a:solidFill>
            </a:endParaRPr>
          </a:p>
        </p:txBody>
      </p:sp>
      <p:sp>
        <p:nvSpPr>
          <p:cNvPr id="15" name="Up-Down Arrow 14"/>
          <p:cNvSpPr/>
          <p:nvPr/>
        </p:nvSpPr>
        <p:spPr bwMode="auto">
          <a:xfrm>
            <a:off x="4394325" y="2237105"/>
            <a:ext cx="161790" cy="381000"/>
          </a:xfrm>
          <a:prstGeom prst="up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7" name="Rectangle 16"/>
          <p:cNvSpPr/>
          <p:nvPr/>
        </p:nvSpPr>
        <p:spPr bwMode="auto">
          <a:xfrm>
            <a:off x="993314" y="1051554"/>
            <a:ext cx="7239000" cy="1143000"/>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20202"/>
              </a:solidFill>
              <a:effectLst/>
              <a:latin typeface="Arial" charset="0"/>
            </a:endParaRPr>
          </a:p>
        </p:txBody>
      </p:sp>
      <p:sp>
        <p:nvSpPr>
          <p:cNvPr id="18" name="TextBox 17"/>
          <p:cNvSpPr txBox="1"/>
          <p:nvPr/>
        </p:nvSpPr>
        <p:spPr>
          <a:xfrm>
            <a:off x="1012064" y="1069056"/>
            <a:ext cx="7239000" cy="1107996"/>
          </a:xfrm>
          <a:prstGeom prst="rect">
            <a:avLst/>
          </a:prstGeom>
          <a:noFill/>
        </p:spPr>
        <p:txBody>
          <a:bodyPr wrap="square" rtlCol="0">
            <a:spAutoFit/>
          </a:bodyPr>
          <a:lstStyle/>
          <a:p>
            <a:pPr algn="ctr"/>
            <a:r>
              <a:rPr lang="en-US" b="1" u="sng" dirty="0" smtClean="0">
                <a:solidFill>
                  <a:srgbClr val="000000"/>
                </a:solidFill>
              </a:rPr>
              <a:t>Level IV:  Strategic – Cooperative Abilities</a:t>
            </a:r>
          </a:p>
          <a:p>
            <a:pPr algn="ctr"/>
            <a:r>
              <a:rPr lang="en-US" sz="1600" dirty="0" smtClean="0">
                <a:solidFill>
                  <a:srgbClr val="000000"/>
                </a:solidFill>
              </a:rPr>
              <a:t>i.e., Underlies human coordinated group activities in which goals can be attained that are not possible for any individual.  Underlies cooperative ventures, division of labor, formation of communities and governments </a:t>
            </a:r>
            <a:endParaRPr lang="en-US" sz="1600" dirty="0">
              <a:solidFill>
                <a:srgbClr val="000000"/>
              </a:solidFill>
            </a:endParaRPr>
          </a:p>
        </p:txBody>
      </p:sp>
    </p:spTree>
    <p:extLst>
      <p:ext uri="{BB962C8B-B14F-4D97-AF65-F5344CB8AC3E}">
        <p14:creationId xmlns:p14="http://schemas.microsoft.com/office/powerpoint/2010/main" val="1163108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arn(inVertical)">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wipe(down)">
                                      <p:cBhvr>
                                        <p:cTn id="51" dur="580">
                                          <p:stCondLst>
                                            <p:cond delay="0"/>
                                          </p:stCondLst>
                                        </p:cTn>
                                        <p:tgtEl>
                                          <p:spTgt spid="17"/>
                                        </p:tgtEl>
                                      </p:cBhvr>
                                    </p:animEffect>
                                    <p:anim calcmode="lin" valueType="num">
                                      <p:cBhvr>
                                        <p:cTn id="5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57" dur="26">
                                          <p:stCondLst>
                                            <p:cond delay="650"/>
                                          </p:stCondLst>
                                        </p:cTn>
                                        <p:tgtEl>
                                          <p:spTgt spid="17"/>
                                        </p:tgtEl>
                                      </p:cBhvr>
                                      <p:to x="100000" y="60000"/>
                                    </p:animScale>
                                    <p:animScale>
                                      <p:cBhvr>
                                        <p:cTn id="58" dur="166" decel="50000">
                                          <p:stCondLst>
                                            <p:cond delay="676"/>
                                          </p:stCondLst>
                                        </p:cTn>
                                        <p:tgtEl>
                                          <p:spTgt spid="17"/>
                                        </p:tgtEl>
                                      </p:cBhvr>
                                      <p:to x="100000" y="100000"/>
                                    </p:animScale>
                                    <p:animScale>
                                      <p:cBhvr>
                                        <p:cTn id="59" dur="26">
                                          <p:stCondLst>
                                            <p:cond delay="1312"/>
                                          </p:stCondLst>
                                        </p:cTn>
                                        <p:tgtEl>
                                          <p:spTgt spid="17"/>
                                        </p:tgtEl>
                                      </p:cBhvr>
                                      <p:to x="100000" y="80000"/>
                                    </p:animScale>
                                    <p:animScale>
                                      <p:cBhvr>
                                        <p:cTn id="60" dur="166" decel="50000">
                                          <p:stCondLst>
                                            <p:cond delay="1338"/>
                                          </p:stCondLst>
                                        </p:cTn>
                                        <p:tgtEl>
                                          <p:spTgt spid="17"/>
                                        </p:tgtEl>
                                      </p:cBhvr>
                                      <p:to x="100000" y="100000"/>
                                    </p:animScale>
                                    <p:animScale>
                                      <p:cBhvr>
                                        <p:cTn id="61" dur="26">
                                          <p:stCondLst>
                                            <p:cond delay="1642"/>
                                          </p:stCondLst>
                                        </p:cTn>
                                        <p:tgtEl>
                                          <p:spTgt spid="17"/>
                                        </p:tgtEl>
                                      </p:cBhvr>
                                      <p:to x="100000" y="90000"/>
                                    </p:animScale>
                                    <p:animScale>
                                      <p:cBhvr>
                                        <p:cTn id="62" dur="166" decel="50000">
                                          <p:stCondLst>
                                            <p:cond delay="1668"/>
                                          </p:stCondLst>
                                        </p:cTn>
                                        <p:tgtEl>
                                          <p:spTgt spid="17"/>
                                        </p:tgtEl>
                                      </p:cBhvr>
                                      <p:to x="100000" y="100000"/>
                                    </p:animScale>
                                    <p:animScale>
                                      <p:cBhvr>
                                        <p:cTn id="63" dur="26">
                                          <p:stCondLst>
                                            <p:cond delay="1808"/>
                                          </p:stCondLst>
                                        </p:cTn>
                                        <p:tgtEl>
                                          <p:spTgt spid="17"/>
                                        </p:tgtEl>
                                      </p:cBhvr>
                                      <p:to x="100000" y="95000"/>
                                    </p:animScale>
                                    <p:animScale>
                                      <p:cBhvr>
                                        <p:cTn id="64" dur="166" decel="50000">
                                          <p:stCondLst>
                                            <p:cond delay="1834"/>
                                          </p:stCondLst>
                                        </p:cTn>
                                        <p:tgtEl>
                                          <p:spTgt spid="17"/>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9" grpId="0" animBg="1"/>
      <p:bldP spid="11" grpId="0" animBg="1"/>
      <p:bldP spid="12" grpId="0" animBg="1"/>
      <p:bldP spid="14" grpId="0"/>
      <p:bldP spid="15" grpId="0" animBg="1"/>
      <p:bldP spid="17" grpId="0" animBg="1"/>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pPr>
              <a:defRPr/>
            </a:pPr>
            <a:r>
              <a:rPr lang="en-US" dirty="0" smtClean="0"/>
              <a:t>6 Level Hierarchy of EF</a:t>
            </a:r>
            <a:endParaRPr lang="en-US" dirty="0"/>
          </a:p>
        </p:txBody>
      </p:sp>
      <p:sp>
        <p:nvSpPr>
          <p:cNvPr id="30723" name="Content Placeholder 2"/>
          <p:cNvSpPr>
            <a:spLocks noGrp="1"/>
          </p:cNvSpPr>
          <p:nvPr>
            <p:ph idx="1"/>
          </p:nvPr>
        </p:nvSpPr>
        <p:spPr>
          <a:xfrm>
            <a:off x="0" y="1066800"/>
            <a:ext cx="8991600" cy="5105400"/>
          </a:xfrm>
        </p:spPr>
        <p:txBody>
          <a:bodyPr/>
          <a:lstStyle/>
          <a:p>
            <a:endParaRPr lang="en-US" sz="1200" dirty="0" smtClean="0"/>
          </a:p>
        </p:txBody>
      </p:sp>
      <p:sp>
        <p:nvSpPr>
          <p:cNvPr id="4" name="Rectangle 3"/>
          <p:cNvSpPr/>
          <p:nvPr/>
        </p:nvSpPr>
        <p:spPr bwMode="auto">
          <a:xfrm>
            <a:off x="3924300" y="2299063"/>
            <a:ext cx="4838700" cy="609600"/>
          </a:xfrm>
          <a:prstGeom prst="rect">
            <a:avLst/>
          </a:prstGeom>
          <a:solidFill>
            <a:srgbClr val="FF33CC"/>
          </a:solidFill>
          <a:ln w="9525" cap="flat" cmpd="sng" algn="ctr">
            <a:solidFill>
              <a:schemeClr val="tx1"/>
            </a:solidFill>
            <a:prstDash val="solid"/>
            <a:miter lim="800000"/>
            <a:headEnd type="none" w="med" len="med"/>
            <a:tailEnd type="none" w="med" len="med"/>
          </a:ln>
          <a:effectLst/>
        </p:spPr>
        <p:txBody>
          <a:bodyPr wrap="none"/>
          <a:lstStyle/>
          <a:p>
            <a:pPr algn="ctr">
              <a:defRPr/>
            </a:pPr>
            <a:r>
              <a:rPr lang="en-US" sz="3200" dirty="0" smtClean="0">
                <a:solidFill>
                  <a:srgbClr val="000000"/>
                </a:solidFill>
              </a:rPr>
              <a:t>Strategic - C</a:t>
            </a:r>
            <a:r>
              <a:rPr lang="en-US" sz="2800" dirty="0" smtClean="0">
                <a:solidFill>
                  <a:srgbClr val="000000"/>
                </a:solidFill>
              </a:rPr>
              <a:t>ooperative</a:t>
            </a:r>
            <a:endParaRPr lang="en-US" sz="3200" dirty="0">
              <a:solidFill>
                <a:srgbClr val="000000"/>
              </a:solidFill>
            </a:endParaRPr>
          </a:p>
        </p:txBody>
      </p:sp>
      <p:sp>
        <p:nvSpPr>
          <p:cNvPr id="5" name="Rectangle 4"/>
          <p:cNvSpPr>
            <a:spLocks noChangeArrowheads="1"/>
          </p:cNvSpPr>
          <p:nvPr/>
        </p:nvSpPr>
        <p:spPr bwMode="auto">
          <a:xfrm>
            <a:off x="2971800" y="3200400"/>
            <a:ext cx="4940808" cy="609600"/>
          </a:xfrm>
          <a:prstGeom prst="rect">
            <a:avLst/>
          </a:prstGeom>
          <a:solidFill>
            <a:srgbClr val="00B0F0"/>
          </a:solidFill>
          <a:ln w="9525" algn="ctr">
            <a:solidFill>
              <a:schemeClr val="tx1"/>
            </a:solidFill>
            <a:miter lim="800000"/>
            <a:headEnd/>
            <a:tailEnd/>
          </a:ln>
        </p:spPr>
        <p:txBody>
          <a:bodyPr wrap="none"/>
          <a:lstStyle/>
          <a:p>
            <a:pPr algn="ctr"/>
            <a:r>
              <a:rPr lang="en-US" sz="3200" dirty="0">
                <a:solidFill>
                  <a:srgbClr val="000000"/>
                </a:solidFill>
              </a:rPr>
              <a:t>Tactical - </a:t>
            </a:r>
            <a:r>
              <a:rPr lang="en-US" sz="3200" dirty="0" smtClean="0">
                <a:solidFill>
                  <a:srgbClr val="000000"/>
                </a:solidFill>
              </a:rPr>
              <a:t>Reciprocal</a:t>
            </a:r>
            <a:endParaRPr lang="en-US" sz="3200" dirty="0">
              <a:solidFill>
                <a:srgbClr val="000000"/>
              </a:solidFill>
            </a:endParaRPr>
          </a:p>
        </p:txBody>
      </p:sp>
      <p:sp>
        <p:nvSpPr>
          <p:cNvPr id="6" name="Rectangle 5"/>
          <p:cNvSpPr>
            <a:spLocks noChangeArrowheads="1"/>
          </p:cNvSpPr>
          <p:nvPr/>
        </p:nvSpPr>
        <p:spPr bwMode="auto">
          <a:xfrm>
            <a:off x="2057400" y="4114800"/>
            <a:ext cx="5041827" cy="609600"/>
          </a:xfrm>
          <a:prstGeom prst="rect">
            <a:avLst/>
          </a:prstGeom>
          <a:solidFill>
            <a:srgbClr val="00B050"/>
          </a:solidFill>
          <a:ln w="9525" algn="ctr">
            <a:solidFill>
              <a:schemeClr val="tx1"/>
            </a:solidFill>
            <a:miter lim="800000"/>
            <a:headEnd/>
            <a:tailEnd/>
          </a:ln>
        </p:spPr>
        <p:txBody>
          <a:bodyPr wrap="none"/>
          <a:lstStyle/>
          <a:p>
            <a:pPr algn="ctr"/>
            <a:r>
              <a:rPr lang="en-US" sz="3200" dirty="0" smtClean="0">
                <a:solidFill>
                  <a:srgbClr val="000000"/>
                </a:solidFill>
              </a:rPr>
              <a:t>Methodical </a:t>
            </a:r>
            <a:r>
              <a:rPr lang="en-US" sz="3200" dirty="0">
                <a:solidFill>
                  <a:srgbClr val="000000"/>
                </a:solidFill>
              </a:rPr>
              <a:t>– Self-Reliant</a:t>
            </a:r>
            <a:r>
              <a:rPr lang="en-US" sz="3600" dirty="0">
                <a:solidFill>
                  <a:srgbClr val="000000"/>
                </a:solidFill>
              </a:rPr>
              <a:t> </a:t>
            </a:r>
            <a:endParaRPr lang="en-US" sz="2000" dirty="0">
              <a:solidFill>
                <a:srgbClr val="000000"/>
              </a:solidFill>
            </a:endParaRPr>
          </a:p>
        </p:txBody>
      </p:sp>
      <p:sp>
        <p:nvSpPr>
          <p:cNvPr id="7" name="Rectangle 6"/>
          <p:cNvSpPr>
            <a:spLocks noChangeArrowheads="1"/>
          </p:cNvSpPr>
          <p:nvPr/>
        </p:nvSpPr>
        <p:spPr bwMode="auto">
          <a:xfrm>
            <a:off x="838200" y="5908548"/>
            <a:ext cx="4559808" cy="609600"/>
          </a:xfrm>
          <a:prstGeom prst="rect">
            <a:avLst/>
          </a:prstGeom>
          <a:solidFill>
            <a:srgbClr val="FFFF00"/>
          </a:solidFill>
          <a:ln w="9525" algn="ctr">
            <a:solidFill>
              <a:schemeClr val="tx1"/>
            </a:solidFill>
            <a:miter lim="800000"/>
            <a:headEnd/>
            <a:tailEnd/>
          </a:ln>
        </p:spPr>
        <p:txBody>
          <a:bodyPr wrap="none"/>
          <a:lstStyle/>
          <a:p>
            <a:pPr algn="ctr"/>
            <a:r>
              <a:rPr lang="en-US" sz="2800" dirty="0">
                <a:solidFill>
                  <a:srgbClr val="000000"/>
                </a:solidFill>
              </a:rPr>
              <a:t>Pre-Executive </a:t>
            </a:r>
            <a:r>
              <a:rPr lang="en-US" sz="2000" dirty="0">
                <a:solidFill>
                  <a:srgbClr val="000000"/>
                </a:solidFill>
              </a:rPr>
              <a:t>(non-EF)</a:t>
            </a:r>
            <a:endParaRPr lang="en-US" sz="1600" dirty="0">
              <a:solidFill>
                <a:srgbClr val="000000"/>
              </a:solidFill>
            </a:endParaRPr>
          </a:p>
        </p:txBody>
      </p:sp>
      <p:sp>
        <p:nvSpPr>
          <p:cNvPr id="16" name="Rectangle 15"/>
          <p:cNvSpPr>
            <a:spLocks noChangeArrowheads="1"/>
          </p:cNvSpPr>
          <p:nvPr/>
        </p:nvSpPr>
        <p:spPr bwMode="auto">
          <a:xfrm>
            <a:off x="192242" y="1219200"/>
            <a:ext cx="4267200" cy="609600"/>
          </a:xfrm>
          <a:prstGeom prst="rect">
            <a:avLst/>
          </a:prstGeom>
          <a:solidFill>
            <a:srgbClr val="99CC00"/>
          </a:solidFill>
          <a:ln w="9525" algn="ctr">
            <a:solidFill>
              <a:schemeClr val="tx1"/>
            </a:solidFill>
            <a:miter lim="800000"/>
            <a:headEnd/>
            <a:tailEnd/>
          </a:ln>
        </p:spPr>
        <p:txBody>
          <a:bodyPr wrap="none"/>
          <a:lstStyle/>
          <a:p>
            <a:pPr algn="ctr"/>
            <a:r>
              <a:rPr lang="en-US" sz="3200" dirty="0" smtClean="0">
                <a:solidFill>
                  <a:srgbClr val="000000"/>
                </a:solidFill>
              </a:rPr>
              <a:t>Extended Utilitarian</a:t>
            </a:r>
            <a:endParaRPr lang="en-US" sz="3200" dirty="0">
              <a:solidFill>
                <a:srgbClr val="000000"/>
              </a:solidFill>
            </a:endParaRPr>
          </a:p>
        </p:txBody>
      </p:sp>
      <p:sp>
        <p:nvSpPr>
          <p:cNvPr id="28" name="Rectangle 27"/>
          <p:cNvSpPr>
            <a:spLocks noChangeArrowheads="1"/>
          </p:cNvSpPr>
          <p:nvPr/>
        </p:nvSpPr>
        <p:spPr bwMode="auto">
          <a:xfrm>
            <a:off x="1600200" y="5029200"/>
            <a:ext cx="4648200" cy="609600"/>
          </a:xfrm>
          <a:prstGeom prst="rect">
            <a:avLst/>
          </a:prstGeom>
          <a:solidFill>
            <a:srgbClr val="FF0000"/>
          </a:solidFill>
          <a:ln w="9525" algn="ctr">
            <a:solidFill>
              <a:schemeClr val="tx1"/>
            </a:solidFill>
            <a:miter lim="800000"/>
            <a:headEnd/>
            <a:tailEnd/>
          </a:ln>
        </p:spPr>
        <p:txBody>
          <a:bodyPr wrap="none"/>
          <a:lstStyle/>
          <a:p>
            <a:pPr algn="ctr"/>
            <a:r>
              <a:rPr lang="en-US" sz="2800" dirty="0">
                <a:solidFill>
                  <a:srgbClr val="000000"/>
                </a:solidFill>
              </a:rPr>
              <a:t>Instrumental – </a:t>
            </a:r>
            <a:r>
              <a:rPr lang="en-US" sz="2800" dirty="0" smtClean="0">
                <a:solidFill>
                  <a:srgbClr val="000000"/>
                </a:solidFill>
              </a:rPr>
              <a:t>Self-Directed</a:t>
            </a:r>
            <a:endParaRPr lang="en-US" sz="3200" dirty="0">
              <a:solidFill>
                <a:srgbClr val="000000"/>
              </a:solidFill>
            </a:endParaRPr>
          </a:p>
        </p:txBody>
      </p:sp>
      <p:sp>
        <p:nvSpPr>
          <p:cNvPr id="10" name="Left-Up Arrow 9"/>
          <p:cNvSpPr/>
          <p:nvPr/>
        </p:nvSpPr>
        <p:spPr bwMode="auto">
          <a:xfrm>
            <a:off x="5398008" y="5658394"/>
            <a:ext cx="850392" cy="850392"/>
          </a:xfrm>
          <a:prstGeom prst="leftUpArrow">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Left-Up Arrow 10"/>
          <p:cNvSpPr/>
          <p:nvPr/>
        </p:nvSpPr>
        <p:spPr bwMode="auto">
          <a:xfrm>
            <a:off x="6248835" y="4745754"/>
            <a:ext cx="850392" cy="850392"/>
          </a:xfrm>
          <a:prstGeom prst="leftUpArrow">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Left-Up Arrow 11"/>
          <p:cNvSpPr/>
          <p:nvPr/>
        </p:nvSpPr>
        <p:spPr bwMode="auto">
          <a:xfrm>
            <a:off x="7099227" y="3831354"/>
            <a:ext cx="850392" cy="850392"/>
          </a:xfrm>
          <a:prstGeom prst="leftUpArrow">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3" name="Left-Up Arrow 12"/>
          <p:cNvSpPr/>
          <p:nvPr/>
        </p:nvSpPr>
        <p:spPr bwMode="auto">
          <a:xfrm>
            <a:off x="7912608" y="2943080"/>
            <a:ext cx="850392" cy="850392"/>
          </a:xfrm>
          <a:prstGeom prst="leftUpArrow">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Up Arrow 7"/>
          <p:cNvSpPr/>
          <p:nvPr/>
        </p:nvSpPr>
        <p:spPr bwMode="auto">
          <a:xfrm>
            <a:off x="941614" y="1828801"/>
            <a:ext cx="228600" cy="3931048"/>
          </a:xfrm>
          <a:prstGeom prst="upArrow">
            <a:avLst/>
          </a:prstGeom>
          <a:solidFill>
            <a:srgbClr val="C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7" name="Up Arrow 16"/>
          <p:cNvSpPr/>
          <p:nvPr/>
        </p:nvSpPr>
        <p:spPr bwMode="auto">
          <a:xfrm>
            <a:off x="1676400" y="1828801"/>
            <a:ext cx="228600" cy="3048000"/>
          </a:xfrm>
          <a:prstGeom prst="upArrow">
            <a:avLst/>
          </a:prstGeom>
          <a:solidFill>
            <a:srgbClr val="C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8" name="Up Arrow 17"/>
          <p:cNvSpPr/>
          <p:nvPr/>
        </p:nvSpPr>
        <p:spPr bwMode="auto">
          <a:xfrm>
            <a:off x="2325842" y="1828801"/>
            <a:ext cx="228600" cy="2133600"/>
          </a:xfrm>
          <a:prstGeom prst="upArrow">
            <a:avLst/>
          </a:prstGeom>
          <a:solidFill>
            <a:srgbClr val="C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9" name="Up Arrow 18"/>
          <p:cNvSpPr/>
          <p:nvPr/>
        </p:nvSpPr>
        <p:spPr bwMode="auto">
          <a:xfrm>
            <a:off x="3003804" y="1828800"/>
            <a:ext cx="228600" cy="1295401"/>
          </a:xfrm>
          <a:prstGeom prst="upArrow">
            <a:avLst/>
          </a:prstGeom>
          <a:solidFill>
            <a:srgbClr val="C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0" name="Up Arrow 19"/>
          <p:cNvSpPr/>
          <p:nvPr/>
        </p:nvSpPr>
        <p:spPr bwMode="auto">
          <a:xfrm>
            <a:off x="3860074" y="1828800"/>
            <a:ext cx="228600" cy="422364"/>
          </a:xfrm>
          <a:prstGeom prst="upArrow">
            <a:avLst/>
          </a:prstGeom>
          <a:solidFill>
            <a:srgbClr val="C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68249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a:spLocks noChangeArrowheads="1"/>
          </p:cNvSpPr>
          <p:nvPr/>
        </p:nvSpPr>
        <p:spPr bwMode="auto">
          <a:xfrm>
            <a:off x="2922171" y="5484091"/>
            <a:ext cx="3322470" cy="533400"/>
          </a:xfrm>
          <a:prstGeom prst="rect">
            <a:avLst/>
          </a:prstGeom>
          <a:solidFill>
            <a:srgbClr val="C00000"/>
          </a:solidFill>
          <a:ln w="9525" algn="ctr">
            <a:solidFill>
              <a:schemeClr val="tx1"/>
            </a:solidFill>
            <a:miter lim="800000"/>
            <a:headEnd/>
            <a:tailEnd/>
          </a:ln>
        </p:spPr>
        <p:txBody>
          <a:bodyPr wrap="none"/>
          <a:lstStyle/>
          <a:p>
            <a:pPr algn="ctr"/>
            <a:r>
              <a:rPr lang="en-US" sz="2000" dirty="0">
                <a:solidFill>
                  <a:srgbClr val="000000"/>
                </a:solidFill>
              </a:rPr>
              <a:t>Instrumental – </a:t>
            </a:r>
            <a:r>
              <a:rPr lang="en-US" sz="2000" dirty="0" smtClean="0">
                <a:solidFill>
                  <a:srgbClr val="000000"/>
                </a:solidFill>
              </a:rPr>
              <a:t>Self-Directed</a:t>
            </a:r>
            <a:endParaRPr lang="en-US" sz="2400" dirty="0">
              <a:solidFill>
                <a:srgbClr val="000000"/>
              </a:solidFill>
            </a:endParaRPr>
          </a:p>
        </p:txBody>
      </p:sp>
      <p:sp>
        <p:nvSpPr>
          <p:cNvPr id="37" name="Rectangle 36"/>
          <p:cNvSpPr>
            <a:spLocks noChangeArrowheads="1"/>
          </p:cNvSpPr>
          <p:nvPr/>
        </p:nvSpPr>
        <p:spPr bwMode="auto">
          <a:xfrm>
            <a:off x="2543306" y="6017492"/>
            <a:ext cx="3091765" cy="536445"/>
          </a:xfrm>
          <a:prstGeom prst="rect">
            <a:avLst/>
          </a:prstGeom>
          <a:solidFill>
            <a:srgbClr val="FFFF00"/>
          </a:solidFill>
          <a:ln w="9525" algn="ctr">
            <a:solidFill>
              <a:schemeClr val="tx1"/>
            </a:solidFill>
            <a:miter lim="800000"/>
            <a:headEnd/>
            <a:tailEnd/>
          </a:ln>
        </p:spPr>
        <p:txBody>
          <a:bodyPr wrap="none"/>
          <a:lstStyle/>
          <a:p>
            <a:pPr algn="ctr"/>
            <a:r>
              <a:rPr lang="en-US" sz="2000" dirty="0" smtClean="0">
                <a:solidFill>
                  <a:srgbClr val="000000"/>
                </a:solidFill>
              </a:rPr>
              <a:t>Pre-Executive</a:t>
            </a:r>
            <a:endParaRPr lang="en-US" sz="1100" dirty="0">
              <a:solidFill>
                <a:srgbClr val="000000"/>
              </a:solidFill>
            </a:endParaRPr>
          </a:p>
        </p:txBody>
      </p:sp>
      <p:sp>
        <p:nvSpPr>
          <p:cNvPr id="38" name="Rectangle 37"/>
          <p:cNvSpPr>
            <a:spLocks noChangeArrowheads="1"/>
          </p:cNvSpPr>
          <p:nvPr/>
        </p:nvSpPr>
        <p:spPr bwMode="auto">
          <a:xfrm>
            <a:off x="3657600" y="4950691"/>
            <a:ext cx="3091765" cy="533400"/>
          </a:xfrm>
          <a:prstGeom prst="rect">
            <a:avLst/>
          </a:prstGeom>
          <a:solidFill>
            <a:srgbClr val="00B050"/>
          </a:solidFill>
          <a:ln w="9525" algn="ctr">
            <a:solidFill>
              <a:schemeClr val="tx1"/>
            </a:solidFill>
            <a:miter lim="800000"/>
            <a:headEnd/>
            <a:tailEnd/>
          </a:ln>
        </p:spPr>
        <p:txBody>
          <a:bodyPr wrap="none"/>
          <a:lstStyle/>
          <a:p>
            <a:pPr algn="ctr"/>
            <a:r>
              <a:rPr lang="en-US" sz="2000" dirty="0" smtClean="0">
                <a:solidFill>
                  <a:srgbClr val="000000"/>
                </a:solidFill>
              </a:rPr>
              <a:t>Methodical – Self-Reliant</a:t>
            </a:r>
            <a:endParaRPr lang="en-US" sz="2400" dirty="0">
              <a:solidFill>
                <a:srgbClr val="000000"/>
              </a:solidFill>
            </a:endParaRPr>
          </a:p>
        </p:txBody>
      </p:sp>
      <p:sp>
        <p:nvSpPr>
          <p:cNvPr id="40" name="Rectangle 39"/>
          <p:cNvSpPr>
            <a:spLocks noChangeArrowheads="1"/>
          </p:cNvSpPr>
          <p:nvPr/>
        </p:nvSpPr>
        <p:spPr bwMode="auto">
          <a:xfrm>
            <a:off x="4054218" y="4417291"/>
            <a:ext cx="3091765" cy="533400"/>
          </a:xfrm>
          <a:prstGeom prst="rect">
            <a:avLst/>
          </a:prstGeom>
          <a:solidFill>
            <a:schemeClr val="accent1"/>
          </a:solidFill>
          <a:ln w="9525" algn="ctr">
            <a:solidFill>
              <a:schemeClr val="tx1"/>
            </a:solidFill>
            <a:miter lim="800000"/>
            <a:headEnd/>
            <a:tailEnd/>
          </a:ln>
        </p:spPr>
        <p:txBody>
          <a:bodyPr wrap="none"/>
          <a:lstStyle/>
          <a:p>
            <a:pPr algn="ctr"/>
            <a:r>
              <a:rPr lang="en-US" sz="2000" dirty="0" smtClean="0">
                <a:solidFill>
                  <a:srgbClr val="000000"/>
                </a:solidFill>
              </a:rPr>
              <a:t>Tactical -- Reciprocal</a:t>
            </a:r>
            <a:endParaRPr lang="en-US" sz="2000" dirty="0">
              <a:solidFill>
                <a:srgbClr val="000000"/>
              </a:solidFill>
            </a:endParaRPr>
          </a:p>
        </p:txBody>
      </p:sp>
      <p:sp>
        <p:nvSpPr>
          <p:cNvPr id="42" name="Left-Up Arrow 41"/>
          <p:cNvSpPr/>
          <p:nvPr/>
        </p:nvSpPr>
        <p:spPr bwMode="auto">
          <a:xfrm>
            <a:off x="5834965" y="6017491"/>
            <a:ext cx="413653" cy="536445"/>
          </a:xfrm>
          <a:prstGeom prst="leftUpArrow">
            <a:avLst>
              <a:gd name="adj1" fmla="val 15909"/>
              <a:gd name="adj2" fmla="val 25000"/>
              <a:gd name="adj3" fmla="val 25000"/>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3" name="Rectangle 42"/>
          <p:cNvSpPr>
            <a:spLocks noChangeArrowheads="1"/>
          </p:cNvSpPr>
          <p:nvPr/>
        </p:nvSpPr>
        <p:spPr bwMode="auto">
          <a:xfrm>
            <a:off x="4545739" y="3872063"/>
            <a:ext cx="3084838" cy="533400"/>
          </a:xfrm>
          <a:prstGeom prst="rect">
            <a:avLst/>
          </a:prstGeom>
          <a:solidFill>
            <a:schemeClr val="accent4"/>
          </a:solidFill>
          <a:ln w="9525" algn="ctr">
            <a:solidFill>
              <a:schemeClr val="tx1"/>
            </a:solidFill>
            <a:miter lim="800000"/>
            <a:headEnd/>
            <a:tailEnd/>
          </a:ln>
        </p:spPr>
        <p:txBody>
          <a:bodyPr wrap="none"/>
          <a:lstStyle/>
          <a:p>
            <a:pPr algn="ctr"/>
            <a:r>
              <a:rPr lang="en-US" sz="2000" dirty="0" smtClean="0">
                <a:solidFill>
                  <a:srgbClr val="000000"/>
                </a:solidFill>
              </a:rPr>
              <a:t>Strategic -- Cooperative</a:t>
            </a:r>
            <a:endParaRPr lang="en-US" sz="2000" dirty="0">
              <a:solidFill>
                <a:srgbClr val="000000"/>
              </a:solidFill>
            </a:endParaRPr>
          </a:p>
        </p:txBody>
      </p:sp>
      <p:sp>
        <p:nvSpPr>
          <p:cNvPr id="45" name="Left-Up Arrow 44"/>
          <p:cNvSpPr/>
          <p:nvPr/>
        </p:nvSpPr>
        <p:spPr bwMode="auto">
          <a:xfrm>
            <a:off x="6248618" y="5484092"/>
            <a:ext cx="413653" cy="533400"/>
          </a:xfrm>
          <a:prstGeom prst="leftUpArrow">
            <a:avLst>
              <a:gd name="adj1" fmla="val 15909"/>
              <a:gd name="adj2" fmla="val 25000"/>
              <a:gd name="adj3" fmla="val 25000"/>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68" name="Rectangle 67"/>
          <p:cNvSpPr>
            <a:spLocks noChangeArrowheads="1"/>
          </p:cNvSpPr>
          <p:nvPr/>
        </p:nvSpPr>
        <p:spPr bwMode="auto">
          <a:xfrm>
            <a:off x="5036509" y="3329323"/>
            <a:ext cx="3085327" cy="533400"/>
          </a:xfrm>
          <a:prstGeom prst="rect">
            <a:avLst/>
          </a:prstGeom>
          <a:solidFill>
            <a:srgbClr val="FFC000"/>
          </a:solidFill>
          <a:ln w="9525" algn="ctr">
            <a:solidFill>
              <a:schemeClr val="tx1"/>
            </a:solidFill>
            <a:miter lim="800000"/>
            <a:headEnd/>
            <a:tailEnd/>
          </a:ln>
        </p:spPr>
        <p:txBody>
          <a:bodyPr wrap="none"/>
          <a:lstStyle/>
          <a:p>
            <a:pPr algn="ctr"/>
            <a:r>
              <a:rPr lang="en-US" sz="2000" dirty="0" smtClean="0">
                <a:solidFill>
                  <a:srgbClr val="000000"/>
                </a:solidFill>
              </a:rPr>
              <a:t>Extended Utilitarian</a:t>
            </a:r>
            <a:endParaRPr lang="en-US" sz="2000" dirty="0">
              <a:solidFill>
                <a:srgbClr val="000000"/>
              </a:solidFill>
            </a:endParaRPr>
          </a:p>
        </p:txBody>
      </p:sp>
      <p:sp>
        <p:nvSpPr>
          <p:cNvPr id="54" name="32-Point Star 53"/>
          <p:cNvSpPr/>
          <p:nvPr/>
        </p:nvSpPr>
        <p:spPr>
          <a:xfrm>
            <a:off x="76201" y="76200"/>
            <a:ext cx="4800600" cy="4607792"/>
          </a:xfrm>
          <a:prstGeom prst="star32">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49944" y="596937"/>
            <a:ext cx="3796717" cy="356029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73" name="Oval 72"/>
          <p:cNvSpPr/>
          <p:nvPr/>
        </p:nvSpPr>
        <p:spPr>
          <a:xfrm>
            <a:off x="873846" y="853087"/>
            <a:ext cx="3200400" cy="304800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cxnSp>
        <p:nvCxnSpPr>
          <p:cNvPr id="75" name="Straight Arrow Connector 74"/>
          <p:cNvCxnSpPr/>
          <p:nvPr/>
        </p:nvCxnSpPr>
        <p:spPr>
          <a:xfrm flipH="1">
            <a:off x="2829686" y="1958329"/>
            <a:ext cx="518160" cy="17634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1253759" y="1219200"/>
            <a:ext cx="2438400" cy="2263539"/>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78" name="Oval 77"/>
          <p:cNvSpPr/>
          <p:nvPr/>
        </p:nvSpPr>
        <p:spPr>
          <a:xfrm>
            <a:off x="1600201" y="1524000"/>
            <a:ext cx="1712550" cy="1600199"/>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79" name="Oval 78"/>
          <p:cNvSpPr/>
          <p:nvPr/>
        </p:nvSpPr>
        <p:spPr>
          <a:xfrm>
            <a:off x="2000519" y="1886392"/>
            <a:ext cx="914400" cy="8609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Oval 79"/>
          <p:cNvSpPr/>
          <p:nvPr/>
        </p:nvSpPr>
        <p:spPr>
          <a:xfrm>
            <a:off x="2187574" y="2046503"/>
            <a:ext cx="555626" cy="53184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AutoShape 18"/>
          <p:cNvSpPr>
            <a:spLocks noChangeArrowheads="1"/>
          </p:cNvSpPr>
          <p:nvPr/>
        </p:nvSpPr>
        <p:spPr bwMode="auto">
          <a:xfrm>
            <a:off x="2336434" y="2194630"/>
            <a:ext cx="273050" cy="244475"/>
          </a:xfrm>
          <a:prstGeom prst="sun">
            <a:avLst>
              <a:gd name="adj" fmla="val 25000"/>
            </a:avLst>
          </a:prstGeom>
          <a:solidFill>
            <a:srgbClr val="FCFCF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cxnSp>
        <p:nvCxnSpPr>
          <p:cNvPr id="82" name="Straight Arrow Connector 81"/>
          <p:cNvCxnSpPr/>
          <p:nvPr/>
        </p:nvCxnSpPr>
        <p:spPr>
          <a:xfrm flipH="1" flipV="1">
            <a:off x="2866539" y="3048000"/>
            <a:ext cx="943461" cy="19026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stCxn id="68" idx="1"/>
          </p:cNvCxnSpPr>
          <p:nvPr/>
        </p:nvCxnSpPr>
        <p:spPr>
          <a:xfrm flipH="1" flipV="1">
            <a:off x="4118949" y="3200400"/>
            <a:ext cx="917560" cy="3956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a:stCxn id="43" idx="1"/>
          </p:cNvCxnSpPr>
          <p:nvPr/>
        </p:nvCxnSpPr>
        <p:spPr>
          <a:xfrm flipH="1" flipV="1">
            <a:off x="3692159" y="3360111"/>
            <a:ext cx="853580" cy="77865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flipV="1">
            <a:off x="2567741" y="2747345"/>
            <a:ext cx="708861" cy="273674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40" idx="1"/>
          </p:cNvCxnSpPr>
          <p:nvPr/>
        </p:nvCxnSpPr>
        <p:spPr>
          <a:xfrm flipH="1" flipV="1">
            <a:off x="3152875" y="3276600"/>
            <a:ext cx="901343" cy="140739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endCxn id="80" idx="3"/>
          </p:cNvCxnSpPr>
          <p:nvPr/>
        </p:nvCxnSpPr>
        <p:spPr>
          <a:xfrm flipH="1" flipV="1">
            <a:off x="2268944" y="2500457"/>
            <a:ext cx="597595" cy="35170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 name="Left-Up Arrow 92"/>
          <p:cNvSpPr/>
          <p:nvPr/>
        </p:nvSpPr>
        <p:spPr bwMode="auto">
          <a:xfrm>
            <a:off x="6774112" y="4950692"/>
            <a:ext cx="413653" cy="533400"/>
          </a:xfrm>
          <a:prstGeom prst="leftUpArrow">
            <a:avLst>
              <a:gd name="adj1" fmla="val 15909"/>
              <a:gd name="adj2" fmla="val 25000"/>
              <a:gd name="adj3" fmla="val 25000"/>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94" name="Left-Up Arrow 93"/>
          <p:cNvSpPr/>
          <p:nvPr/>
        </p:nvSpPr>
        <p:spPr bwMode="auto">
          <a:xfrm>
            <a:off x="7145983" y="4417292"/>
            <a:ext cx="413653" cy="533400"/>
          </a:xfrm>
          <a:prstGeom prst="leftUpArrow">
            <a:avLst>
              <a:gd name="adj1" fmla="val 15909"/>
              <a:gd name="adj2" fmla="val 25000"/>
              <a:gd name="adj3" fmla="val 25000"/>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96" name="Left-Up Arrow 95"/>
          <p:cNvSpPr/>
          <p:nvPr/>
        </p:nvSpPr>
        <p:spPr bwMode="auto">
          <a:xfrm>
            <a:off x="7630577" y="3890536"/>
            <a:ext cx="413653" cy="533400"/>
          </a:xfrm>
          <a:prstGeom prst="leftUpArrow">
            <a:avLst>
              <a:gd name="adj1" fmla="val 15909"/>
              <a:gd name="adj2" fmla="val 25000"/>
              <a:gd name="adj3" fmla="val 25000"/>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2" name="TextBox 1"/>
          <p:cNvSpPr txBox="1"/>
          <p:nvPr/>
        </p:nvSpPr>
        <p:spPr>
          <a:xfrm>
            <a:off x="5203482" y="1256160"/>
            <a:ext cx="3407118" cy="646331"/>
          </a:xfrm>
          <a:prstGeom prst="rect">
            <a:avLst/>
          </a:prstGeom>
          <a:solidFill>
            <a:schemeClr val="bg2"/>
          </a:solidFill>
        </p:spPr>
        <p:txBody>
          <a:bodyPr wrap="square" rtlCol="0">
            <a:spAutoFit/>
          </a:bodyPr>
          <a:lstStyle/>
          <a:p>
            <a:r>
              <a:rPr lang="en-US" dirty="0" smtClean="0"/>
              <a:t>The Extended Phenotype Model of Executive Functioning</a:t>
            </a:r>
            <a:endParaRPr lang="en-US" dirty="0"/>
          </a:p>
        </p:txBody>
      </p:sp>
    </p:spTree>
    <p:extLst>
      <p:ext uri="{BB962C8B-B14F-4D97-AF65-F5344CB8AC3E}">
        <p14:creationId xmlns:p14="http://schemas.microsoft.com/office/powerpoint/2010/main" val="943665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152400"/>
            <a:ext cx="7924800" cy="838200"/>
          </a:xfrm>
        </p:spPr>
        <p:txBody>
          <a:bodyPr/>
          <a:lstStyle/>
          <a:p>
            <a:pPr eaLnBrk="1" hangingPunct="1">
              <a:defRPr/>
            </a:pPr>
            <a:r>
              <a:rPr lang="en-US" dirty="0" smtClean="0"/>
              <a:t>Understanding EF Disorders</a:t>
            </a:r>
          </a:p>
        </p:txBody>
      </p:sp>
      <p:sp>
        <p:nvSpPr>
          <p:cNvPr id="489475" name="Rectangle 3"/>
          <p:cNvSpPr>
            <a:spLocks noGrp="1" noChangeArrowheads="1"/>
          </p:cNvSpPr>
          <p:nvPr>
            <p:ph type="body" idx="1"/>
          </p:nvPr>
        </p:nvSpPr>
        <p:spPr>
          <a:xfrm>
            <a:off x="228600" y="1066800"/>
            <a:ext cx="8458200" cy="4953000"/>
          </a:xfrm>
        </p:spPr>
        <p:txBody>
          <a:bodyPr/>
          <a:lstStyle/>
          <a:p>
            <a:pPr eaLnBrk="1" hangingPunct="1">
              <a:lnSpc>
                <a:spcPct val="90000"/>
              </a:lnSpc>
            </a:pPr>
            <a:r>
              <a:rPr lang="en-US" sz="2400" dirty="0" smtClean="0"/>
              <a:t>PFC Disorders disrupt the </a:t>
            </a:r>
            <a:r>
              <a:rPr lang="en-US" sz="2400" u="sng" dirty="0" smtClean="0"/>
              <a:t>5</a:t>
            </a:r>
            <a:r>
              <a:rPr lang="en-US" sz="2400" dirty="0" smtClean="0"/>
              <a:t> levels of EF/SR but especially the tactical and higher levels thereby creating a disorder of self-regulation across time</a:t>
            </a:r>
          </a:p>
          <a:p>
            <a:pPr eaLnBrk="1" hangingPunct="1">
              <a:lnSpc>
                <a:spcPct val="90000"/>
              </a:lnSpc>
            </a:pPr>
            <a:r>
              <a:rPr lang="en-US" sz="2400" dirty="0" smtClean="0"/>
              <a:t>They create “Time Blindness” or a “Temporal Neglect Syndrome” (Myopia to the Future)</a:t>
            </a:r>
          </a:p>
          <a:p>
            <a:pPr eaLnBrk="1" hangingPunct="1">
              <a:lnSpc>
                <a:spcPct val="90000"/>
              </a:lnSpc>
            </a:pPr>
            <a:r>
              <a:rPr lang="en-US" sz="2400" dirty="0" smtClean="0"/>
              <a:t>They cause a contraction of the EF hierarchy the extent of which is based on severity of interference with or injury to the PFC</a:t>
            </a:r>
          </a:p>
          <a:p>
            <a:pPr eaLnBrk="1" hangingPunct="1">
              <a:lnSpc>
                <a:spcPct val="90000"/>
              </a:lnSpc>
            </a:pPr>
            <a:r>
              <a:rPr lang="en-US" sz="2400" dirty="0" smtClean="0"/>
              <a:t>They cause a reduction in the 8 developmental capacities (time, space, motivation, behavioral, abstract, social, cultural, etc.)</a:t>
            </a:r>
          </a:p>
          <a:p>
            <a:pPr eaLnBrk="1" hangingPunct="1">
              <a:lnSpc>
                <a:spcPct val="90000"/>
              </a:lnSpc>
            </a:pPr>
            <a:r>
              <a:rPr lang="en-US" sz="2400" dirty="0" smtClean="0"/>
              <a:t>They adversely affect the capacity to hierarchically organize nested sets of goal directed behavior across time to anticipate the future and to pursue one’s long-term goals and self-interests (welfare and happiness)</a:t>
            </a:r>
          </a:p>
        </p:txBody>
      </p:sp>
    </p:spTree>
    <p:custDataLst>
      <p:tags r:id="rId1"/>
    </p:custDataLst>
    <p:extLst>
      <p:ext uri="{BB962C8B-B14F-4D97-AF65-F5344CB8AC3E}">
        <p14:creationId xmlns:p14="http://schemas.microsoft.com/office/powerpoint/2010/main" val="4192792089"/>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anim calcmode="lin" valueType="num">
                                      <p:cBhvr>
                                        <p:cTn id="7" dur="500" fill="hold"/>
                                        <p:tgtEl>
                                          <p:spTgt spid="489475">
                                            <p:txEl>
                                              <p:pRg st="0" end="0"/>
                                            </p:txEl>
                                          </p:spTgt>
                                        </p:tgtEl>
                                        <p:attrNameLst>
                                          <p:attrName>ppt_w</p:attrName>
                                        </p:attrNameLst>
                                      </p:cBhvr>
                                      <p:tavLst>
                                        <p:tav tm="0">
                                          <p:val>
                                            <p:strVal val="4/3*#ppt_w"/>
                                          </p:val>
                                        </p:tav>
                                        <p:tav tm="100000">
                                          <p:val>
                                            <p:strVal val="#ppt_w"/>
                                          </p:val>
                                        </p:tav>
                                      </p:tavLst>
                                    </p:anim>
                                    <p:anim calcmode="lin" valueType="num">
                                      <p:cBhvr>
                                        <p:cTn id="8" dur="500" fill="hold"/>
                                        <p:tgtEl>
                                          <p:spTgt spid="489475">
                                            <p:txEl>
                                              <p:pRg st="0" end="0"/>
                                            </p:txEl>
                                          </p:spTgt>
                                        </p:tgtEl>
                                        <p:attrNameLst>
                                          <p:attrName>ppt_h</p:attrName>
                                        </p:attrNameLst>
                                      </p:cBhvr>
                                      <p:tavLst>
                                        <p:tav tm="0">
                                          <p:val>
                                            <p:strVal val="4/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88" fill="hold" grpId="0" nodeType="clickEffect">
                                  <p:stCondLst>
                                    <p:cond delay="0"/>
                                  </p:stCondLst>
                                  <p:childTnLst>
                                    <p:set>
                                      <p:cBhvr>
                                        <p:cTn id="12" dur="1" fill="hold">
                                          <p:stCondLst>
                                            <p:cond delay="0"/>
                                          </p:stCondLst>
                                        </p:cTn>
                                        <p:tgtEl>
                                          <p:spTgt spid="489475">
                                            <p:txEl>
                                              <p:pRg st="1" end="1"/>
                                            </p:txEl>
                                          </p:spTgt>
                                        </p:tgtEl>
                                        <p:attrNameLst>
                                          <p:attrName>style.visibility</p:attrName>
                                        </p:attrNameLst>
                                      </p:cBhvr>
                                      <p:to>
                                        <p:strVal val="visible"/>
                                      </p:to>
                                    </p:set>
                                    <p:anim calcmode="lin" valueType="num">
                                      <p:cBhvr>
                                        <p:cTn id="13" dur="500" fill="hold"/>
                                        <p:tgtEl>
                                          <p:spTgt spid="489475">
                                            <p:txEl>
                                              <p:pRg st="1" end="1"/>
                                            </p:txEl>
                                          </p:spTgt>
                                        </p:tgtEl>
                                        <p:attrNameLst>
                                          <p:attrName>ppt_w</p:attrName>
                                        </p:attrNameLst>
                                      </p:cBhvr>
                                      <p:tavLst>
                                        <p:tav tm="0">
                                          <p:val>
                                            <p:strVal val="4/3*#ppt_w"/>
                                          </p:val>
                                        </p:tav>
                                        <p:tav tm="100000">
                                          <p:val>
                                            <p:strVal val="#ppt_w"/>
                                          </p:val>
                                        </p:tav>
                                      </p:tavLst>
                                    </p:anim>
                                    <p:anim calcmode="lin" valueType="num">
                                      <p:cBhvr>
                                        <p:cTn id="14" dur="500" fill="hold"/>
                                        <p:tgtEl>
                                          <p:spTgt spid="489475">
                                            <p:txEl>
                                              <p:pRg st="1" end="1"/>
                                            </p:txEl>
                                          </p:spTgt>
                                        </p:tgtEl>
                                        <p:attrNameLst>
                                          <p:attrName>ppt_h</p:attrName>
                                        </p:attrNameLst>
                                      </p:cBhvr>
                                      <p:tavLst>
                                        <p:tav tm="0">
                                          <p:val>
                                            <p:strVal val="4/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88" fill="hold" grpId="0" nodeType="clickEffect">
                                  <p:stCondLst>
                                    <p:cond delay="0"/>
                                  </p:stCondLst>
                                  <p:childTnLst>
                                    <p:set>
                                      <p:cBhvr>
                                        <p:cTn id="18" dur="1" fill="hold">
                                          <p:stCondLst>
                                            <p:cond delay="0"/>
                                          </p:stCondLst>
                                        </p:cTn>
                                        <p:tgtEl>
                                          <p:spTgt spid="489475">
                                            <p:txEl>
                                              <p:pRg st="2" end="2"/>
                                            </p:txEl>
                                          </p:spTgt>
                                        </p:tgtEl>
                                        <p:attrNameLst>
                                          <p:attrName>style.visibility</p:attrName>
                                        </p:attrNameLst>
                                      </p:cBhvr>
                                      <p:to>
                                        <p:strVal val="visible"/>
                                      </p:to>
                                    </p:set>
                                    <p:anim calcmode="lin" valueType="num">
                                      <p:cBhvr>
                                        <p:cTn id="19" dur="500" fill="hold"/>
                                        <p:tgtEl>
                                          <p:spTgt spid="489475">
                                            <p:txEl>
                                              <p:pRg st="2" end="2"/>
                                            </p:txEl>
                                          </p:spTgt>
                                        </p:tgtEl>
                                        <p:attrNameLst>
                                          <p:attrName>ppt_w</p:attrName>
                                        </p:attrNameLst>
                                      </p:cBhvr>
                                      <p:tavLst>
                                        <p:tav tm="0">
                                          <p:val>
                                            <p:strVal val="4/3*#ppt_w"/>
                                          </p:val>
                                        </p:tav>
                                        <p:tav tm="100000">
                                          <p:val>
                                            <p:strVal val="#ppt_w"/>
                                          </p:val>
                                        </p:tav>
                                      </p:tavLst>
                                    </p:anim>
                                    <p:anim calcmode="lin" valueType="num">
                                      <p:cBhvr>
                                        <p:cTn id="20" dur="500" fill="hold"/>
                                        <p:tgtEl>
                                          <p:spTgt spid="489475">
                                            <p:txEl>
                                              <p:pRg st="2" end="2"/>
                                            </p:txEl>
                                          </p:spTgt>
                                        </p:tgtEl>
                                        <p:attrNameLst>
                                          <p:attrName>ppt_h</p:attrName>
                                        </p:attrNameLst>
                                      </p:cBhvr>
                                      <p:tavLst>
                                        <p:tav tm="0">
                                          <p:val>
                                            <p:strVal val="4/3*#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288" fill="hold" grpId="0" nodeType="clickEffect">
                                  <p:stCondLst>
                                    <p:cond delay="0"/>
                                  </p:stCondLst>
                                  <p:childTnLst>
                                    <p:set>
                                      <p:cBhvr>
                                        <p:cTn id="24" dur="1" fill="hold">
                                          <p:stCondLst>
                                            <p:cond delay="0"/>
                                          </p:stCondLst>
                                        </p:cTn>
                                        <p:tgtEl>
                                          <p:spTgt spid="489475">
                                            <p:txEl>
                                              <p:pRg st="3" end="3"/>
                                            </p:txEl>
                                          </p:spTgt>
                                        </p:tgtEl>
                                        <p:attrNameLst>
                                          <p:attrName>style.visibility</p:attrName>
                                        </p:attrNameLst>
                                      </p:cBhvr>
                                      <p:to>
                                        <p:strVal val="visible"/>
                                      </p:to>
                                    </p:set>
                                    <p:anim calcmode="lin" valueType="num">
                                      <p:cBhvr>
                                        <p:cTn id="25" dur="500" fill="hold"/>
                                        <p:tgtEl>
                                          <p:spTgt spid="489475">
                                            <p:txEl>
                                              <p:pRg st="3" end="3"/>
                                            </p:txEl>
                                          </p:spTgt>
                                        </p:tgtEl>
                                        <p:attrNameLst>
                                          <p:attrName>ppt_w</p:attrName>
                                        </p:attrNameLst>
                                      </p:cBhvr>
                                      <p:tavLst>
                                        <p:tav tm="0">
                                          <p:val>
                                            <p:strVal val="4/3*#ppt_w"/>
                                          </p:val>
                                        </p:tav>
                                        <p:tav tm="100000">
                                          <p:val>
                                            <p:strVal val="#ppt_w"/>
                                          </p:val>
                                        </p:tav>
                                      </p:tavLst>
                                    </p:anim>
                                    <p:anim calcmode="lin" valueType="num">
                                      <p:cBhvr>
                                        <p:cTn id="26" dur="500" fill="hold"/>
                                        <p:tgtEl>
                                          <p:spTgt spid="489475">
                                            <p:txEl>
                                              <p:pRg st="3" end="3"/>
                                            </p:txEl>
                                          </p:spTgt>
                                        </p:tgtEl>
                                        <p:attrNameLst>
                                          <p:attrName>ppt_h</p:attrName>
                                        </p:attrNameLst>
                                      </p:cBhvr>
                                      <p:tavLst>
                                        <p:tav tm="0">
                                          <p:val>
                                            <p:strVal val="4/3*#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288" fill="hold" grpId="0" nodeType="clickEffect">
                                  <p:stCondLst>
                                    <p:cond delay="0"/>
                                  </p:stCondLst>
                                  <p:childTnLst>
                                    <p:set>
                                      <p:cBhvr>
                                        <p:cTn id="30" dur="1" fill="hold">
                                          <p:stCondLst>
                                            <p:cond delay="0"/>
                                          </p:stCondLst>
                                        </p:cTn>
                                        <p:tgtEl>
                                          <p:spTgt spid="489475">
                                            <p:txEl>
                                              <p:pRg st="4" end="4"/>
                                            </p:txEl>
                                          </p:spTgt>
                                        </p:tgtEl>
                                        <p:attrNameLst>
                                          <p:attrName>style.visibility</p:attrName>
                                        </p:attrNameLst>
                                      </p:cBhvr>
                                      <p:to>
                                        <p:strVal val="visible"/>
                                      </p:to>
                                    </p:set>
                                    <p:anim calcmode="lin" valueType="num">
                                      <p:cBhvr>
                                        <p:cTn id="31" dur="500" fill="hold"/>
                                        <p:tgtEl>
                                          <p:spTgt spid="489475">
                                            <p:txEl>
                                              <p:pRg st="4" end="4"/>
                                            </p:txEl>
                                          </p:spTgt>
                                        </p:tgtEl>
                                        <p:attrNameLst>
                                          <p:attrName>ppt_w</p:attrName>
                                        </p:attrNameLst>
                                      </p:cBhvr>
                                      <p:tavLst>
                                        <p:tav tm="0">
                                          <p:val>
                                            <p:strVal val="4/3*#ppt_w"/>
                                          </p:val>
                                        </p:tav>
                                        <p:tav tm="100000">
                                          <p:val>
                                            <p:strVal val="#ppt_w"/>
                                          </p:val>
                                        </p:tav>
                                      </p:tavLst>
                                    </p:anim>
                                    <p:anim calcmode="lin" valueType="num">
                                      <p:cBhvr>
                                        <p:cTn id="32" dur="500" fill="hold"/>
                                        <p:tgtEl>
                                          <p:spTgt spid="489475">
                                            <p:txEl>
                                              <p:pRg st="4" end="4"/>
                                            </p:txEl>
                                          </p:spTgt>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5"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pPr>
              <a:defRPr/>
            </a:pPr>
            <a:r>
              <a:rPr lang="en-US" dirty="0" smtClean="0"/>
              <a:t>6 Level Hierarchy of EF</a:t>
            </a:r>
            <a:endParaRPr lang="en-US" dirty="0"/>
          </a:p>
        </p:txBody>
      </p:sp>
      <p:sp>
        <p:nvSpPr>
          <p:cNvPr id="30723" name="Content Placeholder 2"/>
          <p:cNvSpPr>
            <a:spLocks noGrp="1"/>
          </p:cNvSpPr>
          <p:nvPr>
            <p:ph idx="1"/>
          </p:nvPr>
        </p:nvSpPr>
        <p:spPr>
          <a:xfrm>
            <a:off x="0" y="1066800"/>
            <a:ext cx="8991600" cy="5105400"/>
          </a:xfrm>
        </p:spPr>
        <p:txBody>
          <a:bodyPr/>
          <a:lstStyle/>
          <a:p>
            <a:endParaRPr lang="en-US" sz="1200" dirty="0" smtClean="0"/>
          </a:p>
        </p:txBody>
      </p:sp>
      <p:sp>
        <p:nvSpPr>
          <p:cNvPr id="4" name="Rectangle 3"/>
          <p:cNvSpPr/>
          <p:nvPr/>
        </p:nvSpPr>
        <p:spPr bwMode="auto">
          <a:xfrm>
            <a:off x="3733800" y="2286000"/>
            <a:ext cx="4419600" cy="609600"/>
          </a:xfrm>
          <a:prstGeom prst="rect">
            <a:avLst/>
          </a:prstGeom>
          <a:solidFill>
            <a:srgbClr val="FF33CC"/>
          </a:solidFill>
          <a:ln w="9525" cap="flat" cmpd="sng" algn="ctr">
            <a:solidFill>
              <a:schemeClr val="tx1"/>
            </a:solidFill>
            <a:prstDash val="solid"/>
            <a:miter lim="800000"/>
            <a:headEnd type="none" w="med" len="med"/>
            <a:tailEnd type="none" w="med" len="med"/>
          </a:ln>
          <a:effectLst/>
        </p:spPr>
        <p:txBody>
          <a:bodyPr wrap="none"/>
          <a:lstStyle/>
          <a:p>
            <a:pPr algn="ctr">
              <a:defRPr/>
            </a:pPr>
            <a:r>
              <a:rPr lang="en-US" sz="3600" dirty="0" smtClean="0">
                <a:solidFill>
                  <a:srgbClr val="000000"/>
                </a:solidFill>
              </a:rPr>
              <a:t>Strategic - C</a:t>
            </a:r>
            <a:r>
              <a:rPr lang="en-US" sz="3200" dirty="0" smtClean="0">
                <a:solidFill>
                  <a:srgbClr val="000000"/>
                </a:solidFill>
              </a:rPr>
              <a:t>ooperative</a:t>
            </a:r>
            <a:endParaRPr lang="en-US" sz="3600" dirty="0">
              <a:solidFill>
                <a:srgbClr val="000000"/>
              </a:solidFill>
            </a:endParaRPr>
          </a:p>
        </p:txBody>
      </p:sp>
      <p:sp>
        <p:nvSpPr>
          <p:cNvPr id="5" name="Rectangle 4"/>
          <p:cNvSpPr>
            <a:spLocks noChangeArrowheads="1"/>
          </p:cNvSpPr>
          <p:nvPr/>
        </p:nvSpPr>
        <p:spPr bwMode="auto">
          <a:xfrm>
            <a:off x="2895600" y="3200400"/>
            <a:ext cx="4267200" cy="609600"/>
          </a:xfrm>
          <a:prstGeom prst="rect">
            <a:avLst/>
          </a:prstGeom>
          <a:solidFill>
            <a:srgbClr val="00B0F0"/>
          </a:solidFill>
          <a:ln w="9525" algn="ctr">
            <a:solidFill>
              <a:schemeClr val="tx1"/>
            </a:solidFill>
            <a:miter lim="800000"/>
            <a:headEnd/>
            <a:tailEnd/>
          </a:ln>
        </p:spPr>
        <p:txBody>
          <a:bodyPr wrap="none"/>
          <a:lstStyle/>
          <a:p>
            <a:pPr algn="ctr"/>
            <a:r>
              <a:rPr lang="en-US" sz="3200" dirty="0">
                <a:solidFill>
                  <a:srgbClr val="000000"/>
                </a:solidFill>
              </a:rPr>
              <a:t>Tactical - </a:t>
            </a:r>
            <a:r>
              <a:rPr lang="en-US" sz="3200" dirty="0" smtClean="0">
                <a:solidFill>
                  <a:srgbClr val="000000"/>
                </a:solidFill>
              </a:rPr>
              <a:t>Reciprocal</a:t>
            </a:r>
            <a:endParaRPr lang="en-US" sz="3200" dirty="0">
              <a:solidFill>
                <a:srgbClr val="000000"/>
              </a:solidFill>
            </a:endParaRPr>
          </a:p>
        </p:txBody>
      </p:sp>
      <p:sp>
        <p:nvSpPr>
          <p:cNvPr id="6" name="Rectangle 5"/>
          <p:cNvSpPr>
            <a:spLocks noChangeArrowheads="1"/>
          </p:cNvSpPr>
          <p:nvPr/>
        </p:nvSpPr>
        <p:spPr bwMode="auto">
          <a:xfrm>
            <a:off x="1676400" y="4114800"/>
            <a:ext cx="4800600" cy="609600"/>
          </a:xfrm>
          <a:prstGeom prst="rect">
            <a:avLst/>
          </a:prstGeom>
          <a:solidFill>
            <a:srgbClr val="FFFF00"/>
          </a:solidFill>
          <a:ln w="9525" algn="ctr">
            <a:solidFill>
              <a:schemeClr val="tx1"/>
            </a:solidFill>
            <a:miter lim="800000"/>
            <a:headEnd/>
            <a:tailEnd/>
          </a:ln>
        </p:spPr>
        <p:txBody>
          <a:bodyPr wrap="none"/>
          <a:lstStyle/>
          <a:p>
            <a:pPr algn="ctr"/>
            <a:r>
              <a:rPr lang="en-US" sz="3200" dirty="0" smtClean="0">
                <a:solidFill>
                  <a:srgbClr val="000000"/>
                </a:solidFill>
              </a:rPr>
              <a:t>Methodical </a:t>
            </a:r>
            <a:r>
              <a:rPr lang="en-US" sz="3200" dirty="0">
                <a:solidFill>
                  <a:srgbClr val="000000"/>
                </a:solidFill>
              </a:rPr>
              <a:t>– Self-Reliant</a:t>
            </a:r>
            <a:r>
              <a:rPr lang="en-US" sz="3600" dirty="0">
                <a:solidFill>
                  <a:srgbClr val="000000"/>
                </a:solidFill>
              </a:rPr>
              <a:t> </a:t>
            </a:r>
            <a:endParaRPr lang="en-US" sz="2000" dirty="0">
              <a:solidFill>
                <a:srgbClr val="000000"/>
              </a:solidFill>
            </a:endParaRPr>
          </a:p>
        </p:txBody>
      </p:sp>
      <p:sp>
        <p:nvSpPr>
          <p:cNvPr id="7" name="Rectangle 6"/>
          <p:cNvSpPr>
            <a:spLocks noChangeArrowheads="1"/>
          </p:cNvSpPr>
          <p:nvPr/>
        </p:nvSpPr>
        <p:spPr bwMode="auto">
          <a:xfrm>
            <a:off x="228600" y="5867400"/>
            <a:ext cx="3657600" cy="609600"/>
          </a:xfrm>
          <a:prstGeom prst="rect">
            <a:avLst/>
          </a:prstGeom>
          <a:solidFill>
            <a:schemeClr val="bg2"/>
          </a:solidFill>
          <a:ln w="9525" algn="ctr">
            <a:solidFill>
              <a:schemeClr val="tx1"/>
            </a:solidFill>
            <a:miter lim="800000"/>
            <a:headEnd/>
            <a:tailEnd/>
          </a:ln>
        </p:spPr>
        <p:txBody>
          <a:bodyPr wrap="none"/>
          <a:lstStyle/>
          <a:p>
            <a:pPr algn="ctr"/>
            <a:r>
              <a:rPr lang="en-US" sz="2800" dirty="0">
                <a:solidFill>
                  <a:srgbClr val="000000"/>
                </a:solidFill>
              </a:rPr>
              <a:t>Pre-Executive </a:t>
            </a:r>
            <a:r>
              <a:rPr lang="en-US" sz="2000" dirty="0">
                <a:solidFill>
                  <a:srgbClr val="000000"/>
                </a:solidFill>
              </a:rPr>
              <a:t>(non-EF)</a:t>
            </a:r>
            <a:endParaRPr lang="en-US" sz="1600" dirty="0">
              <a:solidFill>
                <a:srgbClr val="000000"/>
              </a:solidFill>
            </a:endParaRPr>
          </a:p>
        </p:txBody>
      </p:sp>
      <p:sp>
        <p:nvSpPr>
          <p:cNvPr id="16" name="Rectangle 15"/>
          <p:cNvSpPr>
            <a:spLocks noChangeArrowheads="1"/>
          </p:cNvSpPr>
          <p:nvPr/>
        </p:nvSpPr>
        <p:spPr bwMode="auto">
          <a:xfrm>
            <a:off x="4648200" y="1371600"/>
            <a:ext cx="4267200" cy="609600"/>
          </a:xfrm>
          <a:prstGeom prst="rect">
            <a:avLst/>
          </a:prstGeom>
          <a:solidFill>
            <a:srgbClr val="99CC00"/>
          </a:solidFill>
          <a:ln w="9525" algn="ctr">
            <a:solidFill>
              <a:schemeClr val="tx1"/>
            </a:solidFill>
            <a:miter lim="800000"/>
            <a:headEnd/>
            <a:tailEnd/>
          </a:ln>
        </p:spPr>
        <p:txBody>
          <a:bodyPr wrap="none"/>
          <a:lstStyle/>
          <a:p>
            <a:pPr algn="ctr"/>
            <a:r>
              <a:rPr lang="en-US" sz="3200" dirty="0" smtClean="0">
                <a:solidFill>
                  <a:srgbClr val="000000"/>
                </a:solidFill>
              </a:rPr>
              <a:t>Extended Utilitarian</a:t>
            </a:r>
            <a:endParaRPr lang="en-US" sz="3200" dirty="0">
              <a:solidFill>
                <a:srgbClr val="000000"/>
              </a:solidFill>
            </a:endParaRPr>
          </a:p>
        </p:txBody>
      </p:sp>
      <p:sp>
        <p:nvSpPr>
          <p:cNvPr id="28" name="Rectangle 27"/>
          <p:cNvSpPr>
            <a:spLocks noChangeArrowheads="1"/>
          </p:cNvSpPr>
          <p:nvPr/>
        </p:nvSpPr>
        <p:spPr bwMode="auto">
          <a:xfrm>
            <a:off x="1066800" y="5029200"/>
            <a:ext cx="3962400" cy="609600"/>
          </a:xfrm>
          <a:prstGeom prst="rect">
            <a:avLst/>
          </a:prstGeom>
          <a:solidFill>
            <a:srgbClr val="FF0000"/>
          </a:solidFill>
          <a:ln w="9525" algn="ctr">
            <a:solidFill>
              <a:schemeClr val="tx1"/>
            </a:solidFill>
            <a:miter lim="800000"/>
            <a:headEnd/>
            <a:tailEnd/>
          </a:ln>
        </p:spPr>
        <p:txBody>
          <a:bodyPr wrap="none"/>
          <a:lstStyle/>
          <a:p>
            <a:pPr algn="ctr"/>
            <a:r>
              <a:rPr lang="en-US" sz="2400" dirty="0">
                <a:solidFill>
                  <a:srgbClr val="000000"/>
                </a:solidFill>
              </a:rPr>
              <a:t>Instrumental – </a:t>
            </a:r>
            <a:r>
              <a:rPr lang="en-US" sz="2400" dirty="0" smtClean="0">
                <a:solidFill>
                  <a:srgbClr val="000000"/>
                </a:solidFill>
              </a:rPr>
              <a:t>Self-Directed</a:t>
            </a:r>
            <a:endParaRPr lang="en-US" sz="2800" dirty="0">
              <a:solidFill>
                <a:srgbClr val="000000"/>
              </a:solidFill>
            </a:endParaRPr>
          </a:p>
        </p:txBody>
      </p:sp>
      <p:sp>
        <p:nvSpPr>
          <p:cNvPr id="12" name="Rounded Rectangle 11"/>
          <p:cNvSpPr/>
          <p:nvPr/>
        </p:nvSpPr>
        <p:spPr bwMode="auto">
          <a:xfrm>
            <a:off x="533400" y="1219200"/>
            <a:ext cx="2133600" cy="1295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3" name="TextBox 12"/>
          <p:cNvSpPr txBox="1"/>
          <p:nvPr/>
        </p:nvSpPr>
        <p:spPr>
          <a:xfrm>
            <a:off x="381000" y="1199555"/>
            <a:ext cx="2286000" cy="1354217"/>
          </a:xfrm>
          <a:prstGeom prst="rect">
            <a:avLst/>
          </a:prstGeom>
          <a:noFill/>
        </p:spPr>
        <p:txBody>
          <a:bodyPr wrap="square" rtlCol="0">
            <a:spAutoFit/>
          </a:bodyPr>
          <a:lstStyle/>
          <a:p>
            <a:pPr algn="ctr"/>
            <a:r>
              <a:rPr lang="en-US" sz="3200" b="1" dirty="0" smtClean="0">
                <a:solidFill>
                  <a:srgbClr val="C00000"/>
                </a:solidFill>
              </a:rPr>
              <a:t>PFC</a:t>
            </a:r>
          </a:p>
          <a:p>
            <a:pPr algn="ctr"/>
            <a:r>
              <a:rPr lang="en-US" sz="3200" b="1" dirty="0" smtClean="0">
                <a:solidFill>
                  <a:srgbClr val="C00000"/>
                </a:solidFill>
              </a:rPr>
              <a:t>Disorders</a:t>
            </a:r>
          </a:p>
          <a:p>
            <a:endParaRPr lang="en-US" dirty="0"/>
          </a:p>
        </p:txBody>
      </p:sp>
      <p:sp>
        <p:nvSpPr>
          <p:cNvPr id="14" name="Rounded Rectangle 13"/>
          <p:cNvSpPr/>
          <p:nvPr/>
        </p:nvSpPr>
        <p:spPr bwMode="auto">
          <a:xfrm>
            <a:off x="228600" y="2743200"/>
            <a:ext cx="2133600" cy="1295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5" name="TextBox 14"/>
          <p:cNvSpPr txBox="1"/>
          <p:nvPr/>
        </p:nvSpPr>
        <p:spPr>
          <a:xfrm>
            <a:off x="533400" y="2819400"/>
            <a:ext cx="1600200" cy="1200329"/>
          </a:xfrm>
          <a:prstGeom prst="rect">
            <a:avLst/>
          </a:prstGeom>
          <a:noFill/>
        </p:spPr>
        <p:txBody>
          <a:bodyPr wrap="square" rtlCol="0">
            <a:spAutoFit/>
          </a:bodyPr>
          <a:lstStyle/>
          <a:p>
            <a:r>
              <a:rPr lang="en-US" sz="2400" b="1" dirty="0" smtClean="0">
                <a:solidFill>
                  <a:srgbClr val="C00000"/>
                </a:solidFill>
              </a:rPr>
              <a:t>Severe PFC Injury</a:t>
            </a:r>
            <a:endParaRPr lang="en-US" b="1" dirty="0">
              <a:solidFill>
                <a:srgbClr val="C00000"/>
              </a:solidFill>
            </a:endParaRPr>
          </a:p>
        </p:txBody>
      </p:sp>
    </p:spTree>
    <p:custDataLst>
      <p:tags r:id="rId1"/>
    </p:custDataLst>
    <p:extLst>
      <p:ext uri="{BB962C8B-B14F-4D97-AF65-F5344CB8AC3E}">
        <p14:creationId xmlns:p14="http://schemas.microsoft.com/office/powerpoint/2010/main" val="757177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xit" presetSubtype="4" fill="hold" grpId="0" nodeType="clickEffect">
                                  <p:stCondLst>
                                    <p:cond delay="0"/>
                                  </p:stCondLst>
                                  <p:childTnLst>
                                    <p:anim calcmode="lin" valueType="num">
                                      <p:cBhvr additive="base">
                                        <p:cTn id="14" dur="500"/>
                                        <p:tgtEl>
                                          <p:spTgt spid="16"/>
                                        </p:tgtEl>
                                        <p:attrNameLst>
                                          <p:attrName>ppt_x</p:attrName>
                                        </p:attrNameLst>
                                      </p:cBhvr>
                                      <p:tavLst>
                                        <p:tav tm="0">
                                          <p:val>
                                            <p:strVal val="ppt_x"/>
                                          </p:val>
                                        </p:tav>
                                        <p:tav tm="100000">
                                          <p:val>
                                            <p:strVal val="ppt_x"/>
                                          </p:val>
                                        </p:tav>
                                      </p:tavLst>
                                    </p:anim>
                                    <p:anim calcmode="lin" valueType="num">
                                      <p:cBhvr additive="base">
                                        <p:cTn id="15" dur="500"/>
                                        <p:tgtEl>
                                          <p:spTgt spid="16"/>
                                        </p:tgtEl>
                                        <p:attrNameLst>
                                          <p:attrName>ppt_y</p:attrName>
                                        </p:attrNameLst>
                                      </p:cBhvr>
                                      <p:tavLst>
                                        <p:tav tm="0">
                                          <p:val>
                                            <p:strVal val="ppt_y"/>
                                          </p:val>
                                        </p:tav>
                                        <p:tav tm="100000">
                                          <p:val>
                                            <p:strVal val="1+ppt_h/2"/>
                                          </p:val>
                                        </p:tav>
                                      </p:tavLst>
                                    </p:anim>
                                    <p:set>
                                      <p:cBhvr>
                                        <p:cTn id="16" dur="1" fill="hold">
                                          <p:stCondLst>
                                            <p:cond delay="499"/>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0" nodeType="clickEffect">
                                  <p:stCondLst>
                                    <p:cond delay="0"/>
                                  </p:stCondLst>
                                  <p:childTnLst>
                                    <p:anim calcmode="lin" valueType="num">
                                      <p:cBhvr additive="base">
                                        <p:cTn id="20" dur="500"/>
                                        <p:tgtEl>
                                          <p:spTgt spid="4"/>
                                        </p:tgtEl>
                                        <p:attrNameLst>
                                          <p:attrName>ppt_x</p:attrName>
                                        </p:attrNameLst>
                                      </p:cBhvr>
                                      <p:tavLst>
                                        <p:tav tm="0">
                                          <p:val>
                                            <p:strVal val="ppt_x"/>
                                          </p:val>
                                        </p:tav>
                                        <p:tav tm="100000">
                                          <p:val>
                                            <p:strVal val="ppt_x"/>
                                          </p:val>
                                        </p:tav>
                                      </p:tavLst>
                                    </p:anim>
                                    <p:anim calcmode="lin" valueType="num">
                                      <p:cBhvr additive="base">
                                        <p:cTn id="21" dur="500"/>
                                        <p:tgtEl>
                                          <p:spTgt spid="4"/>
                                        </p:tgtEl>
                                        <p:attrNameLst>
                                          <p:attrName>ppt_y</p:attrName>
                                        </p:attrNameLst>
                                      </p:cBhvr>
                                      <p:tavLst>
                                        <p:tav tm="0">
                                          <p:val>
                                            <p:strVal val="ppt_y"/>
                                          </p:val>
                                        </p:tav>
                                        <p:tav tm="100000">
                                          <p:val>
                                            <p:strVal val="1+ppt_h/2"/>
                                          </p:val>
                                        </p:tav>
                                      </p:tavLst>
                                    </p:anim>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 presetClass="exit" presetSubtype="10" fill="hold" grpId="0" nodeType="clickEffect">
                                  <p:stCondLst>
                                    <p:cond delay="0"/>
                                  </p:stCondLst>
                                  <p:childTnLst>
                                    <p:animEffect transition="out" filter="checkerboard(across)">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8" presetClass="emph" presetSubtype="0" fill="hold" grpId="0" nodeType="clickEffect">
                                  <p:stCondLst>
                                    <p:cond delay="0"/>
                                  </p:stCondLst>
                                  <p:childTnLst>
                                    <p:animRot by="21600000">
                                      <p:cBhvr>
                                        <p:cTn id="31" dur="2000" fill="hold"/>
                                        <p:tgtEl>
                                          <p:spTgt spid="6"/>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additive="base">
                                        <p:cTn id="36" dur="500" fill="hold"/>
                                        <p:tgtEl>
                                          <p:spTgt spid="14"/>
                                        </p:tgtEl>
                                        <p:attrNameLst>
                                          <p:attrName>ppt_x</p:attrName>
                                        </p:attrNameLst>
                                      </p:cBhvr>
                                      <p:tavLst>
                                        <p:tav tm="0">
                                          <p:val>
                                            <p:strVal val="#ppt_x"/>
                                          </p:val>
                                        </p:tav>
                                        <p:tav tm="100000">
                                          <p:val>
                                            <p:strVal val="#ppt_x"/>
                                          </p:val>
                                        </p:tav>
                                      </p:tavLst>
                                    </p:anim>
                                    <p:anim calcmode="lin" valueType="num">
                                      <p:cBhvr additive="base">
                                        <p:cTn id="3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0"/>
                                          </p:stCondLst>
                                        </p:cTn>
                                        <p:tgtEl>
                                          <p:spTgt spid="6"/>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9" presetClass="exit" presetSubtype="0" fill="hold" grpId="0" nodeType="clickEffect">
                                  <p:stCondLst>
                                    <p:cond delay="0"/>
                                  </p:stCondLst>
                                  <p:childTnLst>
                                    <p:animEffect transition="out" filter="dissolve">
                                      <p:cBhvr>
                                        <p:cTn id="49" dur="500"/>
                                        <p:tgtEl>
                                          <p:spTgt spid="28"/>
                                        </p:tgtEl>
                                      </p:cBhvr>
                                    </p:animEffect>
                                    <p:set>
                                      <p:cBhvr>
                                        <p:cTn id="50" dur="1" fill="hold">
                                          <p:stCondLst>
                                            <p:cond delay="499"/>
                                          </p:stCondLst>
                                        </p:cTn>
                                        <p:tgtEl>
                                          <p:spTgt spid="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16" grpId="0" animBg="1"/>
      <p:bldP spid="28" grpId="0" animBg="1"/>
      <p:bldP spid="12" grpId="0" animBg="1"/>
      <p:bldP spid="13" grpId="0"/>
      <p:bldP spid="14" grpId="0" animBg="1"/>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09600"/>
          </a:xfrm>
        </p:spPr>
        <p:txBody>
          <a:bodyPr/>
          <a:lstStyle/>
          <a:p>
            <a:pPr>
              <a:defRPr/>
            </a:pPr>
            <a:r>
              <a:rPr lang="en-US" sz="2400" dirty="0" smtClean="0"/>
              <a:t>Anterior-posterior (</a:t>
            </a:r>
            <a:r>
              <a:rPr lang="en-US" sz="2400" dirty="0" err="1" smtClean="0"/>
              <a:t>rostral</a:t>
            </a:r>
            <a:r>
              <a:rPr lang="en-US" sz="2400" dirty="0" smtClean="0"/>
              <a:t>-caudal) hierarchy of cognitive control of behavior</a:t>
            </a:r>
            <a:endParaRPr lang="en-US" sz="2400" dirty="0"/>
          </a:p>
        </p:txBody>
      </p:sp>
      <p:pic>
        <p:nvPicPr>
          <p:cNvPr id="27651" name="Picture 2"/>
          <p:cNvPicPr>
            <a:picLocks noGrp="1" noChangeAspect="1" noChangeArrowheads="1"/>
          </p:cNvPicPr>
          <p:nvPr>
            <p:ph idx="1"/>
          </p:nvPr>
        </p:nvPicPr>
        <p:blipFill>
          <a:blip r:embed="rId3" cstate="print"/>
          <a:srcRect/>
          <a:stretch>
            <a:fillRect/>
          </a:stretch>
        </p:blipFill>
        <p:spPr>
          <a:xfrm>
            <a:off x="1749552" y="1118878"/>
            <a:ext cx="5791200" cy="4572000"/>
          </a:xfrm>
          <a:noFill/>
        </p:spPr>
      </p:pic>
      <p:sp>
        <p:nvSpPr>
          <p:cNvPr id="27652" name="TextBox 4"/>
          <p:cNvSpPr txBox="1">
            <a:spLocks noChangeArrowheads="1"/>
          </p:cNvSpPr>
          <p:nvPr/>
        </p:nvSpPr>
        <p:spPr bwMode="auto">
          <a:xfrm>
            <a:off x="304800" y="5867400"/>
            <a:ext cx="7924800" cy="276999"/>
          </a:xfrm>
          <a:prstGeom prst="rect">
            <a:avLst/>
          </a:prstGeom>
          <a:noFill/>
          <a:ln w="9525">
            <a:noFill/>
            <a:miter lim="800000"/>
            <a:headEnd/>
            <a:tailEnd/>
          </a:ln>
        </p:spPr>
        <p:txBody>
          <a:bodyPr>
            <a:spAutoFit/>
          </a:bodyPr>
          <a:lstStyle/>
          <a:p>
            <a:r>
              <a:rPr lang="en-US" sz="1200" dirty="0"/>
              <a:t>Figure 1. </a:t>
            </a:r>
            <a:r>
              <a:rPr lang="en-US" sz="1200" dirty="0" err="1" smtClean="0"/>
              <a:t>Badre</a:t>
            </a:r>
            <a:r>
              <a:rPr lang="en-US" sz="1200" dirty="0"/>
              <a:t>, D. (2008).  </a:t>
            </a:r>
            <a:r>
              <a:rPr lang="en-US" sz="1200" i="1" dirty="0"/>
              <a:t>Trends in Cognitive Sciences, 12(5), 193-200.</a:t>
            </a:r>
            <a:endParaRPr lang="en-US" sz="1200" dirty="0"/>
          </a:p>
        </p:txBody>
      </p:sp>
      <p:sp>
        <p:nvSpPr>
          <p:cNvPr id="6" name="Left Arrow 5"/>
          <p:cNvSpPr/>
          <p:nvPr/>
        </p:nvSpPr>
        <p:spPr bwMode="auto">
          <a:xfrm>
            <a:off x="381000" y="5320099"/>
            <a:ext cx="4876800" cy="685800"/>
          </a:xfrm>
          <a:prstGeom prst="leftArrow">
            <a:avLst/>
          </a:prstGeom>
          <a:solidFill>
            <a:srgbClr val="FF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Left Arrow 6"/>
          <p:cNvSpPr/>
          <p:nvPr/>
        </p:nvSpPr>
        <p:spPr bwMode="auto">
          <a:xfrm>
            <a:off x="381000" y="4629912"/>
            <a:ext cx="4876800" cy="685800"/>
          </a:xfrm>
          <a:prstGeom prst="leftArrow">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Left Arrow 7"/>
          <p:cNvSpPr/>
          <p:nvPr/>
        </p:nvSpPr>
        <p:spPr bwMode="auto">
          <a:xfrm>
            <a:off x="381000" y="3944112"/>
            <a:ext cx="4876800" cy="685800"/>
          </a:xfrm>
          <a:prstGeom prst="leftArrow">
            <a:avLst/>
          </a:prstGeom>
          <a:solidFill>
            <a:srgbClr val="92D05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Left Arrow 8"/>
          <p:cNvSpPr/>
          <p:nvPr/>
        </p:nvSpPr>
        <p:spPr bwMode="auto">
          <a:xfrm>
            <a:off x="381000" y="2667000"/>
            <a:ext cx="4876800" cy="685800"/>
          </a:xfrm>
          <a:prstGeom prst="lef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Left Arrow 9"/>
          <p:cNvSpPr/>
          <p:nvPr/>
        </p:nvSpPr>
        <p:spPr bwMode="auto">
          <a:xfrm>
            <a:off x="381000" y="1981200"/>
            <a:ext cx="4876800" cy="685800"/>
          </a:xfrm>
          <a:prstGeom prst="leftArrow">
            <a:avLst/>
          </a:prstGeom>
          <a:solidFill>
            <a:srgbClr val="FFC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Left Arrow 10"/>
          <p:cNvSpPr/>
          <p:nvPr/>
        </p:nvSpPr>
        <p:spPr bwMode="auto">
          <a:xfrm>
            <a:off x="381000" y="1295400"/>
            <a:ext cx="4876800" cy="685800"/>
          </a:xfrm>
          <a:prstGeom prst="leftArrow">
            <a:avLst/>
          </a:prstGeom>
          <a:solidFill>
            <a:schemeClr val="accent4">
              <a:lumMod val="9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457200" y="1447800"/>
            <a:ext cx="4800600" cy="369332"/>
          </a:xfrm>
          <a:prstGeom prst="rect">
            <a:avLst/>
          </a:prstGeom>
          <a:noFill/>
        </p:spPr>
        <p:txBody>
          <a:bodyPr wrap="square" rtlCol="0">
            <a:spAutoFit/>
          </a:bodyPr>
          <a:lstStyle/>
          <a:p>
            <a:pPr algn="ctr"/>
            <a:r>
              <a:rPr lang="en-US" dirty="0" smtClean="0">
                <a:solidFill>
                  <a:srgbClr val="000000"/>
                </a:solidFill>
              </a:rPr>
              <a:t>Social Complexity: Interactions &amp; Networks</a:t>
            </a:r>
            <a:endParaRPr lang="en-US" dirty="0">
              <a:solidFill>
                <a:srgbClr val="000000"/>
              </a:solidFill>
            </a:endParaRPr>
          </a:p>
        </p:txBody>
      </p:sp>
      <p:sp>
        <p:nvSpPr>
          <p:cNvPr id="13" name="TextBox 12"/>
          <p:cNvSpPr txBox="1"/>
          <p:nvPr/>
        </p:nvSpPr>
        <p:spPr>
          <a:xfrm>
            <a:off x="685800" y="2819400"/>
            <a:ext cx="4572000" cy="369332"/>
          </a:xfrm>
          <a:prstGeom prst="rect">
            <a:avLst/>
          </a:prstGeom>
          <a:noFill/>
        </p:spPr>
        <p:txBody>
          <a:bodyPr wrap="square" rtlCol="0">
            <a:spAutoFit/>
          </a:bodyPr>
          <a:lstStyle/>
          <a:p>
            <a:pPr algn="ctr"/>
            <a:r>
              <a:rPr lang="en-US" dirty="0" smtClean="0">
                <a:solidFill>
                  <a:srgbClr val="000000"/>
                </a:solidFill>
              </a:rPr>
              <a:t>Increased Valuing of Delayed Outcomes</a:t>
            </a:r>
            <a:endParaRPr lang="en-US" dirty="0">
              <a:solidFill>
                <a:srgbClr val="000000"/>
              </a:solidFill>
            </a:endParaRPr>
          </a:p>
        </p:txBody>
      </p:sp>
      <p:sp>
        <p:nvSpPr>
          <p:cNvPr id="14" name="TextBox 13"/>
          <p:cNvSpPr txBox="1"/>
          <p:nvPr/>
        </p:nvSpPr>
        <p:spPr>
          <a:xfrm>
            <a:off x="685800" y="4086957"/>
            <a:ext cx="5029200" cy="400110"/>
          </a:xfrm>
          <a:prstGeom prst="rect">
            <a:avLst/>
          </a:prstGeom>
          <a:noFill/>
        </p:spPr>
        <p:txBody>
          <a:bodyPr wrap="square" rtlCol="0">
            <a:spAutoFit/>
          </a:bodyPr>
          <a:lstStyle/>
          <a:p>
            <a:r>
              <a:rPr lang="en-US" sz="2000" dirty="0" smtClean="0">
                <a:solidFill>
                  <a:srgbClr val="000000"/>
                </a:solidFill>
              </a:rPr>
              <a:t>Extended Space Horizon</a:t>
            </a:r>
            <a:endParaRPr lang="en-US" dirty="0">
              <a:solidFill>
                <a:srgbClr val="000000"/>
              </a:solidFill>
            </a:endParaRPr>
          </a:p>
        </p:txBody>
      </p:sp>
      <p:sp>
        <p:nvSpPr>
          <p:cNvPr id="15" name="TextBox 14"/>
          <p:cNvSpPr txBox="1"/>
          <p:nvPr/>
        </p:nvSpPr>
        <p:spPr>
          <a:xfrm>
            <a:off x="510540" y="4788146"/>
            <a:ext cx="4800600" cy="369332"/>
          </a:xfrm>
          <a:prstGeom prst="rect">
            <a:avLst/>
          </a:prstGeom>
          <a:noFill/>
        </p:spPr>
        <p:txBody>
          <a:bodyPr wrap="square" rtlCol="0">
            <a:spAutoFit/>
          </a:bodyPr>
          <a:lstStyle/>
          <a:p>
            <a:pPr algn="ctr"/>
            <a:r>
              <a:rPr lang="en-US" dirty="0" smtClean="0">
                <a:solidFill>
                  <a:srgbClr val="000000"/>
                </a:solidFill>
              </a:rPr>
              <a:t>Increased Behavioral Complexity/Hierarchies</a:t>
            </a:r>
            <a:endParaRPr lang="en-US" dirty="0">
              <a:solidFill>
                <a:srgbClr val="000000"/>
              </a:solidFill>
            </a:endParaRPr>
          </a:p>
        </p:txBody>
      </p:sp>
      <p:sp>
        <p:nvSpPr>
          <p:cNvPr id="16" name="TextBox 15"/>
          <p:cNvSpPr txBox="1"/>
          <p:nvPr/>
        </p:nvSpPr>
        <p:spPr>
          <a:xfrm>
            <a:off x="758952" y="5491234"/>
            <a:ext cx="3886200" cy="369332"/>
          </a:xfrm>
          <a:prstGeom prst="rect">
            <a:avLst/>
          </a:prstGeom>
          <a:noFill/>
        </p:spPr>
        <p:txBody>
          <a:bodyPr wrap="square" rtlCol="0">
            <a:spAutoFit/>
          </a:bodyPr>
          <a:lstStyle/>
          <a:p>
            <a:pPr algn="ctr"/>
            <a:r>
              <a:rPr lang="en-US" dirty="0" smtClean="0">
                <a:solidFill>
                  <a:srgbClr val="000000"/>
                </a:solidFill>
              </a:rPr>
              <a:t>Neurological Maturation</a:t>
            </a:r>
            <a:endParaRPr lang="en-US" dirty="0">
              <a:solidFill>
                <a:srgbClr val="000000"/>
              </a:solidFill>
            </a:endParaRPr>
          </a:p>
        </p:txBody>
      </p:sp>
      <p:sp>
        <p:nvSpPr>
          <p:cNvPr id="17" name="TextBox 16"/>
          <p:cNvSpPr txBox="1"/>
          <p:nvPr/>
        </p:nvSpPr>
        <p:spPr>
          <a:xfrm>
            <a:off x="533400" y="2133600"/>
            <a:ext cx="4953000" cy="369332"/>
          </a:xfrm>
          <a:prstGeom prst="rect">
            <a:avLst/>
          </a:prstGeom>
          <a:noFill/>
        </p:spPr>
        <p:txBody>
          <a:bodyPr wrap="square" rtlCol="0">
            <a:spAutoFit/>
          </a:bodyPr>
          <a:lstStyle/>
          <a:p>
            <a:pPr algn="ctr"/>
            <a:r>
              <a:rPr lang="en-US" dirty="0" smtClean="0">
                <a:solidFill>
                  <a:srgbClr val="000000"/>
                </a:solidFill>
              </a:rPr>
              <a:t>Increasingly Abstract, Longer-Term Goals</a:t>
            </a:r>
            <a:endParaRPr lang="en-US" dirty="0">
              <a:solidFill>
                <a:srgbClr val="000000"/>
              </a:solidFill>
            </a:endParaRPr>
          </a:p>
        </p:txBody>
      </p:sp>
      <p:sp>
        <p:nvSpPr>
          <p:cNvPr id="18" name="Left Arrow 17"/>
          <p:cNvSpPr/>
          <p:nvPr/>
        </p:nvSpPr>
        <p:spPr bwMode="auto">
          <a:xfrm>
            <a:off x="381000" y="653796"/>
            <a:ext cx="4876800" cy="685800"/>
          </a:xfrm>
          <a:prstGeom prst="leftArrow">
            <a:avLst/>
          </a:prstGeom>
          <a:solidFill>
            <a:schemeClr val="accent1">
              <a:lumMod val="20000"/>
              <a:lumOff val="8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 name="TextBox 2"/>
          <p:cNvSpPr txBox="1"/>
          <p:nvPr/>
        </p:nvSpPr>
        <p:spPr>
          <a:xfrm>
            <a:off x="533400" y="833366"/>
            <a:ext cx="4724400" cy="369332"/>
          </a:xfrm>
          <a:prstGeom prst="rect">
            <a:avLst/>
          </a:prstGeom>
          <a:noFill/>
        </p:spPr>
        <p:txBody>
          <a:bodyPr wrap="square" rtlCol="0">
            <a:spAutoFit/>
          </a:bodyPr>
          <a:lstStyle/>
          <a:p>
            <a:r>
              <a:rPr lang="en-US" dirty="0" smtClean="0">
                <a:solidFill>
                  <a:srgbClr val="000000"/>
                </a:solidFill>
              </a:rPr>
              <a:t>Reliance on Cultural Methods and Products</a:t>
            </a:r>
            <a:endParaRPr lang="en-US" dirty="0">
              <a:solidFill>
                <a:srgbClr val="000000"/>
              </a:solidFill>
            </a:endParaRPr>
          </a:p>
        </p:txBody>
      </p:sp>
      <p:sp>
        <p:nvSpPr>
          <p:cNvPr id="19" name="Left Arrow 18"/>
          <p:cNvSpPr/>
          <p:nvPr/>
        </p:nvSpPr>
        <p:spPr bwMode="auto">
          <a:xfrm>
            <a:off x="381000" y="3267980"/>
            <a:ext cx="4876800" cy="685800"/>
          </a:xfrm>
          <a:prstGeom prst="leftArrow">
            <a:avLst/>
          </a:prstGeom>
          <a:solidFill>
            <a:schemeClr val="accent4">
              <a:lumMod val="9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 name="TextBox 3"/>
          <p:cNvSpPr txBox="1"/>
          <p:nvPr/>
        </p:nvSpPr>
        <p:spPr>
          <a:xfrm>
            <a:off x="758952" y="3454908"/>
            <a:ext cx="4270248" cy="369332"/>
          </a:xfrm>
          <a:prstGeom prst="rect">
            <a:avLst/>
          </a:prstGeom>
          <a:noFill/>
        </p:spPr>
        <p:txBody>
          <a:bodyPr wrap="square" rtlCol="0">
            <a:spAutoFit/>
          </a:bodyPr>
          <a:lstStyle/>
          <a:p>
            <a:r>
              <a:rPr lang="en-US" dirty="0" smtClean="0">
                <a:solidFill>
                  <a:srgbClr val="000000"/>
                </a:solidFill>
              </a:rPr>
              <a:t>Extended Time Horizon</a:t>
            </a:r>
            <a:endParaRPr lang="en-US" dirty="0">
              <a:solidFill>
                <a:srgbClr val="000000"/>
              </a:solidFill>
            </a:endParaRPr>
          </a:p>
        </p:txBody>
      </p:sp>
      <p:sp>
        <p:nvSpPr>
          <p:cNvPr id="5" name="Down Arrow 4"/>
          <p:cNvSpPr/>
          <p:nvPr/>
        </p:nvSpPr>
        <p:spPr bwMode="auto">
          <a:xfrm>
            <a:off x="1905000" y="833366"/>
            <a:ext cx="1005840" cy="4486733"/>
          </a:xfrm>
          <a:prstGeom prst="downArrow">
            <a:avLst/>
          </a:prstGeom>
          <a:solidFill>
            <a:schemeClr val="bg1">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0" name="TextBox 19"/>
          <p:cNvSpPr txBox="1"/>
          <p:nvPr/>
        </p:nvSpPr>
        <p:spPr>
          <a:xfrm>
            <a:off x="2133600" y="1817132"/>
            <a:ext cx="416052" cy="2554545"/>
          </a:xfrm>
          <a:prstGeom prst="rect">
            <a:avLst/>
          </a:prstGeom>
          <a:noFill/>
        </p:spPr>
        <p:txBody>
          <a:bodyPr wrap="square" rtlCol="0">
            <a:spAutoFit/>
          </a:bodyPr>
          <a:lstStyle/>
          <a:p>
            <a:r>
              <a:rPr lang="en-US" sz="4000" dirty="0" smtClean="0">
                <a:solidFill>
                  <a:srgbClr val="000000"/>
                </a:solidFill>
              </a:rPr>
              <a:t>ADHD</a:t>
            </a:r>
            <a:endParaRPr lang="en-US" sz="4000" dirty="0">
              <a:solidFill>
                <a:srgbClr val="000000"/>
              </a:solidFill>
            </a:endParaRPr>
          </a:p>
        </p:txBody>
      </p:sp>
    </p:spTree>
    <p:extLst>
      <p:ext uri="{BB962C8B-B14F-4D97-AF65-F5344CB8AC3E}">
        <p14:creationId xmlns:p14="http://schemas.microsoft.com/office/powerpoint/2010/main" val="3376069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sz="quarter"/>
          </p:nvPr>
        </p:nvSpPr>
        <p:spPr>
          <a:xfrm>
            <a:off x="457200" y="1447800"/>
            <a:ext cx="8229600" cy="2971800"/>
          </a:xfrm>
        </p:spPr>
        <p:txBody>
          <a:bodyPr/>
          <a:lstStyle/>
          <a:p>
            <a:pPr eaLnBrk="1" hangingPunct="1">
              <a:defRPr/>
            </a:pPr>
            <a:r>
              <a:rPr lang="en-US" sz="4000" dirty="0" smtClean="0"/>
              <a:t>Does ADHD = EFDD????</a:t>
            </a:r>
            <a:br>
              <a:rPr lang="en-US" sz="4000" dirty="0" smtClean="0"/>
            </a:br>
            <a:r>
              <a:rPr lang="en-US" sz="4000" dirty="0" smtClean="0"/>
              <a:t/>
            </a:r>
            <a:br>
              <a:rPr lang="en-US" sz="4000" dirty="0" smtClean="0"/>
            </a:br>
            <a:r>
              <a:rPr lang="en-US" sz="4000" dirty="0" smtClean="0"/>
              <a:t>(Executive Function Deficit Disorder)</a:t>
            </a:r>
          </a:p>
        </p:txBody>
      </p:sp>
      <p:sp>
        <p:nvSpPr>
          <p:cNvPr id="3075" name="Rectangle 5"/>
          <p:cNvSpPr>
            <a:spLocks noGrp="1" noChangeArrowheads="1"/>
          </p:cNvSpPr>
          <p:nvPr>
            <p:ph type="subTitle" sz="quarter" idx="1"/>
          </p:nvPr>
        </p:nvSpPr>
        <p:spPr/>
        <p:txBody>
          <a:bodyPr/>
          <a:lstStyle/>
          <a:p>
            <a:pPr eaLnBrk="1" hangingPunct="1">
              <a:lnSpc>
                <a:spcPct val="80000"/>
              </a:lnSpc>
              <a:defRPr/>
            </a:pPr>
            <a:endParaRPr lang="en-US" sz="1800" dirty="0" smtClean="0"/>
          </a:p>
          <a:p>
            <a:pPr eaLnBrk="1" hangingPunct="1">
              <a:lnSpc>
                <a:spcPct val="80000"/>
              </a:lnSpc>
              <a:defRPr/>
            </a:pPr>
            <a:endParaRPr lang="en-US" sz="1800" dirty="0" smtClean="0"/>
          </a:p>
        </p:txBody>
      </p:sp>
      <p:sp>
        <p:nvSpPr>
          <p:cNvPr id="11268" name="Rectangle 13"/>
          <p:cNvSpPr>
            <a:spLocks noChangeArrowheads="1"/>
          </p:cNvSpPr>
          <p:nvPr/>
        </p:nvSpPr>
        <p:spPr bwMode="auto">
          <a:xfrm>
            <a:off x="228600" y="4038600"/>
            <a:ext cx="9144000" cy="0"/>
          </a:xfrm>
          <a:prstGeom prst="rect">
            <a:avLst/>
          </a:prstGeom>
          <a:noFill/>
          <a:ln w="9525">
            <a:noFill/>
            <a:miter lim="800000"/>
            <a:headEnd/>
            <a:tailEnd/>
          </a:ln>
        </p:spPr>
        <p:txBody>
          <a:bodyPr wrap="none" anchor="ctr">
            <a:spAutoFit/>
          </a:bodyPr>
          <a:lstStyle/>
          <a:p>
            <a:endParaRPr lang="en-US"/>
          </a:p>
        </p:txBody>
      </p:sp>
      <p:sp>
        <p:nvSpPr>
          <p:cNvPr id="11269" name="Rectangle 14"/>
          <p:cNvSpPr>
            <a:spLocks noChangeArrowheads="1"/>
          </p:cNvSpPr>
          <p:nvPr/>
        </p:nvSpPr>
        <p:spPr bwMode="auto">
          <a:xfrm>
            <a:off x="0" y="3714750"/>
            <a:ext cx="9144000" cy="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09600"/>
          </a:xfrm>
        </p:spPr>
        <p:txBody>
          <a:bodyPr/>
          <a:lstStyle/>
          <a:p>
            <a:pPr>
              <a:defRPr/>
            </a:pPr>
            <a:r>
              <a:rPr lang="en-US" sz="2400" dirty="0" smtClean="0"/>
              <a:t>The Brain as a Knowledge vs. Performance Device</a:t>
            </a:r>
            <a:endParaRPr lang="en-US" sz="2400" dirty="0"/>
          </a:p>
        </p:txBody>
      </p:sp>
      <p:pic>
        <p:nvPicPr>
          <p:cNvPr id="20" name="Content Placeholder 19"/>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71600"/>
            <a:ext cx="5714999" cy="4572000"/>
          </a:xfrm>
        </p:spPr>
      </p:pic>
      <p:sp>
        <p:nvSpPr>
          <p:cNvPr id="27" name="TextBox 26"/>
          <p:cNvSpPr txBox="1"/>
          <p:nvPr/>
        </p:nvSpPr>
        <p:spPr>
          <a:xfrm>
            <a:off x="4495800" y="2413134"/>
            <a:ext cx="2209800" cy="584775"/>
          </a:xfrm>
          <a:prstGeom prst="rect">
            <a:avLst/>
          </a:prstGeom>
          <a:noFill/>
        </p:spPr>
        <p:txBody>
          <a:bodyPr wrap="square" rtlCol="0">
            <a:spAutoFit/>
          </a:bodyPr>
          <a:lstStyle/>
          <a:p>
            <a:r>
              <a:rPr lang="en-US" sz="3200" dirty="0" smtClean="0"/>
              <a:t>Knowledge</a:t>
            </a:r>
            <a:endParaRPr lang="en-US" dirty="0"/>
          </a:p>
        </p:txBody>
      </p:sp>
      <p:sp>
        <p:nvSpPr>
          <p:cNvPr id="29" name="TextBox 28"/>
          <p:cNvSpPr txBox="1"/>
          <p:nvPr/>
        </p:nvSpPr>
        <p:spPr>
          <a:xfrm>
            <a:off x="1752600" y="2705521"/>
            <a:ext cx="2628900" cy="584775"/>
          </a:xfrm>
          <a:prstGeom prst="rect">
            <a:avLst/>
          </a:prstGeom>
          <a:noFill/>
        </p:spPr>
        <p:txBody>
          <a:bodyPr wrap="square" rtlCol="0">
            <a:spAutoFit/>
          </a:bodyPr>
          <a:lstStyle/>
          <a:p>
            <a:r>
              <a:rPr lang="en-US" sz="3200" dirty="0" smtClean="0"/>
              <a:t>Performance</a:t>
            </a:r>
            <a:endParaRPr lang="en-US" dirty="0"/>
          </a:p>
        </p:txBody>
      </p:sp>
      <p:sp>
        <p:nvSpPr>
          <p:cNvPr id="30" name="Lightning Bolt 29"/>
          <p:cNvSpPr/>
          <p:nvPr/>
        </p:nvSpPr>
        <p:spPr bwMode="auto">
          <a:xfrm>
            <a:off x="3810000" y="1371600"/>
            <a:ext cx="1143000" cy="3276600"/>
          </a:xfrm>
          <a:prstGeom prst="lightningBolt">
            <a:avLst/>
          </a:prstGeom>
          <a:solidFill>
            <a:srgbClr val="C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1" name="TextBox 30"/>
          <p:cNvSpPr txBox="1"/>
          <p:nvPr/>
        </p:nvSpPr>
        <p:spPr>
          <a:xfrm>
            <a:off x="3352800" y="805113"/>
            <a:ext cx="1524000" cy="584775"/>
          </a:xfrm>
          <a:prstGeom prst="rect">
            <a:avLst/>
          </a:prstGeom>
          <a:noFill/>
        </p:spPr>
        <p:txBody>
          <a:bodyPr wrap="square" rtlCol="0">
            <a:spAutoFit/>
          </a:bodyPr>
          <a:lstStyle/>
          <a:p>
            <a:r>
              <a:rPr lang="en-US" sz="3200" dirty="0" smtClean="0"/>
              <a:t>ADHD</a:t>
            </a:r>
            <a:endParaRPr lang="en-US" dirty="0"/>
          </a:p>
        </p:txBody>
      </p:sp>
    </p:spTree>
    <p:extLst>
      <p:ext uri="{BB962C8B-B14F-4D97-AF65-F5344CB8AC3E}">
        <p14:creationId xmlns:p14="http://schemas.microsoft.com/office/powerpoint/2010/main" val="177445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2000"/>
                                        <p:tgtEl>
                                          <p:spTgt spid="20"/>
                                        </p:tgtEl>
                                      </p:cBhvr>
                                    </p:animEffect>
                                    <p:anim calcmode="lin" valueType="num">
                                      <p:cBhvr>
                                        <p:cTn id="8" dur="2000" fill="hold"/>
                                        <p:tgtEl>
                                          <p:spTgt spid="20"/>
                                        </p:tgtEl>
                                        <p:attrNameLst>
                                          <p:attrName>ppt_w</p:attrName>
                                        </p:attrNameLst>
                                      </p:cBhvr>
                                      <p:tavLst>
                                        <p:tav tm="0" fmla="#ppt_w*sin(2.5*pi*$)">
                                          <p:val>
                                            <p:fltVal val="0"/>
                                          </p:val>
                                        </p:tav>
                                        <p:tav tm="100000">
                                          <p:val>
                                            <p:fltVal val="1"/>
                                          </p:val>
                                        </p:tav>
                                      </p:tavLst>
                                    </p:anim>
                                    <p:anim calcmode="lin" valueType="num">
                                      <p:cBhvr>
                                        <p:cTn id="9" dur="20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7"/>
                                        </p:tgtEl>
                                        <p:attrNameLst>
                                          <p:attrName>style.visibility</p:attrName>
                                        </p:attrNameLst>
                                      </p:cBhvr>
                                      <p:to>
                                        <p:strVal val="visible"/>
                                      </p:to>
                                    </p:set>
                                    <p:anim calcmode="lin" valueType="num">
                                      <p:cBhvr additive="base">
                                        <p:cTn id="14" dur="500" fill="hold"/>
                                        <p:tgtEl>
                                          <p:spTgt spid="27"/>
                                        </p:tgtEl>
                                        <p:attrNameLst>
                                          <p:attrName>ppt_x</p:attrName>
                                        </p:attrNameLst>
                                      </p:cBhvr>
                                      <p:tavLst>
                                        <p:tav tm="0">
                                          <p:val>
                                            <p:strVal val="#ppt_x"/>
                                          </p:val>
                                        </p:tav>
                                        <p:tav tm="100000">
                                          <p:val>
                                            <p:strVal val="#ppt_x"/>
                                          </p:val>
                                        </p:tav>
                                      </p:tavLst>
                                    </p:anim>
                                    <p:anim calcmode="lin" valueType="num">
                                      <p:cBhvr additive="base">
                                        <p:cTn id="1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9"/>
                                        </p:tgtEl>
                                        <p:attrNameLst>
                                          <p:attrName>style.visibility</p:attrName>
                                        </p:attrNameLst>
                                      </p:cBhvr>
                                      <p:to>
                                        <p:strVal val="visible"/>
                                      </p:to>
                                    </p:set>
                                    <p:anim calcmode="lin" valueType="num">
                                      <p:cBhvr additive="base">
                                        <p:cTn id="20" dur="500" fill="hold"/>
                                        <p:tgtEl>
                                          <p:spTgt spid="29"/>
                                        </p:tgtEl>
                                        <p:attrNameLst>
                                          <p:attrName>ppt_x</p:attrName>
                                        </p:attrNameLst>
                                      </p:cBhvr>
                                      <p:tavLst>
                                        <p:tav tm="0">
                                          <p:val>
                                            <p:strVal val="#ppt_x"/>
                                          </p:val>
                                        </p:tav>
                                        <p:tav tm="100000">
                                          <p:val>
                                            <p:strVal val="#ppt_x"/>
                                          </p:val>
                                        </p:tav>
                                      </p:tavLst>
                                    </p:anim>
                                    <p:anim calcmode="lin" valueType="num">
                                      <p:cBhvr additive="base">
                                        <p:cTn id="2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9" grpId="0"/>
      <p:bldP spid="30" grpId="0" animBg="1"/>
      <p:bldP spid="31" grpId="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152400"/>
            <a:ext cx="7924800" cy="838200"/>
          </a:xfrm>
        </p:spPr>
        <p:txBody>
          <a:bodyPr/>
          <a:lstStyle/>
          <a:p>
            <a:pPr eaLnBrk="1" hangingPunct="1">
              <a:defRPr/>
            </a:pPr>
            <a:r>
              <a:rPr lang="en-US" dirty="0" smtClean="0"/>
              <a:t>Understanding ADHD</a:t>
            </a:r>
          </a:p>
        </p:txBody>
      </p:sp>
      <p:sp>
        <p:nvSpPr>
          <p:cNvPr id="489475" name="Rectangle 3"/>
          <p:cNvSpPr>
            <a:spLocks noGrp="1" noChangeArrowheads="1"/>
          </p:cNvSpPr>
          <p:nvPr>
            <p:ph type="body" idx="1"/>
          </p:nvPr>
        </p:nvSpPr>
        <p:spPr>
          <a:xfrm>
            <a:off x="228600" y="1066800"/>
            <a:ext cx="8458200" cy="4953000"/>
          </a:xfrm>
        </p:spPr>
        <p:txBody>
          <a:bodyPr/>
          <a:lstStyle/>
          <a:p>
            <a:pPr eaLnBrk="1" hangingPunct="1">
              <a:lnSpc>
                <a:spcPct val="90000"/>
              </a:lnSpc>
            </a:pPr>
            <a:r>
              <a:rPr lang="en-US" sz="2800" dirty="0" smtClean="0"/>
              <a:t>ADHD disrupts the </a:t>
            </a:r>
            <a:r>
              <a:rPr lang="en-US" sz="2800" u="sng" dirty="0" smtClean="0"/>
              <a:t>5</a:t>
            </a:r>
            <a:r>
              <a:rPr lang="en-US" sz="2800" dirty="0" smtClean="0"/>
              <a:t> levels of EF/SR but especially the tactical and higher levels thereby creating a disorder of self-regulation across time</a:t>
            </a:r>
          </a:p>
          <a:p>
            <a:pPr eaLnBrk="1" hangingPunct="1">
              <a:lnSpc>
                <a:spcPct val="90000"/>
              </a:lnSpc>
            </a:pPr>
            <a:r>
              <a:rPr lang="en-US" sz="2800" dirty="0" smtClean="0"/>
              <a:t>ADHD can be considered as “Time Blindness” or a “Temporal Neglect Syndrome” (Myopia to the Future)</a:t>
            </a:r>
          </a:p>
          <a:p>
            <a:pPr eaLnBrk="1" hangingPunct="1">
              <a:lnSpc>
                <a:spcPct val="90000"/>
              </a:lnSpc>
            </a:pPr>
            <a:r>
              <a:rPr lang="en-US" sz="2800" dirty="0" smtClean="0"/>
              <a:t>It adversely affects the capacity to hierarchically organize behavior across time to anticipate the future and to pursue one’s long-term goals and self-interests (welfare and happiness)</a:t>
            </a:r>
          </a:p>
          <a:p>
            <a:pPr eaLnBrk="1" hangingPunct="1">
              <a:lnSpc>
                <a:spcPct val="90000"/>
              </a:lnSpc>
            </a:pPr>
            <a:r>
              <a:rPr lang="en-US" sz="2800" dirty="0" smtClean="0"/>
              <a:t>It’s not an Attention Deficit but an </a:t>
            </a:r>
            <a:r>
              <a:rPr lang="en-US" sz="2800" u="sng" dirty="0" smtClean="0"/>
              <a:t>Intention</a:t>
            </a:r>
            <a:r>
              <a:rPr lang="en-US" sz="2800" dirty="0" smtClean="0"/>
              <a:t> Deficit (Inattention to mental events &amp; the future)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anim calcmode="lin" valueType="num">
                                      <p:cBhvr>
                                        <p:cTn id="7" dur="500" fill="hold"/>
                                        <p:tgtEl>
                                          <p:spTgt spid="489475">
                                            <p:txEl>
                                              <p:pRg st="0" end="0"/>
                                            </p:txEl>
                                          </p:spTgt>
                                        </p:tgtEl>
                                        <p:attrNameLst>
                                          <p:attrName>ppt_w</p:attrName>
                                        </p:attrNameLst>
                                      </p:cBhvr>
                                      <p:tavLst>
                                        <p:tav tm="0">
                                          <p:val>
                                            <p:strVal val="4/3*#ppt_w"/>
                                          </p:val>
                                        </p:tav>
                                        <p:tav tm="100000">
                                          <p:val>
                                            <p:strVal val="#ppt_w"/>
                                          </p:val>
                                        </p:tav>
                                      </p:tavLst>
                                    </p:anim>
                                    <p:anim calcmode="lin" valueType="num">
                                      <p:cBhvr>
                                        <p:cTn id="8" dur="500" fill="hold"/>
                                        <p:tgtEl>
                                          <p:spTgt spid="489475">
                                            <p:txEl>
                                              <p:pRg st="0" end="0"/>
                                            </p:txEl>
                                          </p:spTgt>
                                        </p:tgtEl>
                                        <p:attrNameLst>
                                          <p:attrName>ppt_h</p:attrName>
                                        </p:attrNameLst>
                                      </p:cBhvr>
                                      <p:tavLst>
                                        <p:tav tm="0">
                                          <p:val>
                                            <p:strVal val="4/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88" fill="hold" grpId="0" nodeType="clickEffect">
                                  <p:stCondLst>
                                    <p:cond delay="0"/>
                                  </p:stCondLst>
                                  <p:childTnLst>
                                    <p:set>
                                      <p:cBhvr>
                                        <p:cTn id="12" dur="1" fill="hold">
                                          <p:stCondLst>
                                            <p:cond delay="0"/>
                                          </p:stCondLst>
                                        </p:cTn>
                                        <p:tgtEl>
                                          <p:spTgt spid="489475">
                                            <p:txEl>
                                              <p:pRg st="1" end="1"/>
                                            </p:txEl>
                                          </p:spTgt>
                                        </p:tgtEl>
                                        <p:attrNameLst>
                                          <p:attrName>style.visibility</p:attrName>
                                        </p:attrNameLst>
                                      </p:cBhvr>
                                      <p:to>
                                        <p:strVal val="visible"/>
                                      </p:to>
                                    </p:set>
                                    <p:anim calcmode="lin" valueType="num">
                                      <p:cBhvr>
                                        <p:cTn id="13" dur="500" fill="hold"/>
                                        <p:tgtEl>
                                          <p:spTgt spid="489475">
                                            <p:txEl>
                                              <p:pRg st="1" end="1"/>
                                            </p:txEl>
                                          </p:spTgt>
                                        </p:tgtEl>
                                        <p:attrNameLst>
                                          <p:attrName>ppt_w</p:attrName>
                                        </p:attrNameLst>
                                      </p:cBhvr>
                                      <p:tavLst>
                                        <p:tav tm="0">
                                          <p:val>
                                            <p:strVal val="4/3*#ppt_w"/>
                                          </p:val>
                                        </p:tav>
                                        <p:tav tm="100000">
                                          <p:val>
                                            <p:strVal val="#ppt_w"/>
                                          </p:val>
                                        </p:tav>
                                      </p:tavLst>
                                    </p:anim>
                                    <p:anim calcmode="lin" valueType="num">
                                      <p:cBhvr>
                                        <p:cTn id="14" dur="500" fill="hold"/>
                                        <p:tgtEl>
                                          <p:spTgt spid="489475">
                                            <p:txEl>
                                              <p:pRg st="1" end="1"/>
                                            </p:txEl>
                                          </p:spTgt>
                                        </p:tgtEl>
                                        <p:attrNameLst>
                                          <p:attrName>ppt_h</p:attrName>
                                        </p:attrNameLst>
                                      </p:cBhvr>
                                      <p:tavLst>
                                        <p:tav tm="0">
                                          <p:val>
                                            <p:strVal val="4/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88" fill="hold" grpId="0" nodeType="clickEffect">
                                  <p:stCondLst>
                                    <p:cond delay="0"/>
                                  </p:stCondLst>
                                  <p:childTnLst>
                                    <p:set>
                                      <p:cBhvr>
                                        <p:cTn id="18" dur="1" fill="hold">
                                          <p:stCondLst>
                                            <p:cond delay="0"/>
                                          </p:stCondLst>
                                        </p:cTn>
                                        <p:tgtEl>
                                          <p:spTgt spid="489475">
                                            <p:txEl>
                                              <p:pRg st="2" end="2"/>
                                            </p:txEl>
                                          </p:spTgt>
                                        </p:tgtEl>
                                        <p:attrNameLst>
                                          <p:attrName>style.visibility</p:attrName>
                                        </p:attrNameLst>
                                      </p:cBhvr>
                                      <p:to>
                                        <p:strVal val="visible"/>
                                      </p:to>
                                    </p:set>
                                    <p:anim calcmode="lin" valueType="num">
                                      <p:cBhvr>
                                        <p:cTn id="19" dur="500" fill="hold"/>
                                        <p:tgtEl>
                                          <p:spTgt spid="489475">
                                            <p:txEl>
                                              <p:pRg st="2" end="2"/>
                                            </p:txEl>
                                          </p:spTgt>
                                        </p:tgtEl>
                                        <p:attrNameLst>
                                          <p:attrName>ppt_w</p:attrName>
                                        </p:attrNameLst>
                                      </p:cBhvr>
                                      <p:tavLst>
                                        <p:tav tm="0">
                                          <p:val>
                                            <p:strVal val="4/3*#ppt_w"/>
                                          </p:val>
                                        </p:tav>
                                        <p:tav tm="100000">
                                          <p:val>
                                            <p:strVal val="#ppt_w"/>
                                          </p:val>
                                        </p:tav>
                                      </p:tavLst>
                                    </p:anim>
                                    <p:anim calcmode="lin" valueType="num">
                                      <p:cBhvr>
                                        <p:cTn id="20" dur="500" fill="hold"/>
                                        <p:tgtEl>
                                          <p:spTgt spid="489475">
                                            <p:txEl>
                                              <p:pRg st="2" end="2"/>
                                            </p:txEl>
                                          </p:spTgt>
                                        </p:tgtEl>
                                        <p:attrNameLst>
                                          <p:attrName>ppt_h</p:attrName>
                                        </p:attrNameLst>
                                      </p:cBhvr>
                                      <p:tavLst>
                                        <p:tav tm="0">
                                          <p:val>
                                            <p:strVal val="4/3*#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288" fill="hold" grpId="0" nodeType="clickEffect">
                                  <p:stCondLst>
                                    <p:cond delay="0"/>
                                  </p:stCondLst>
                                  <p:childTnLst>
                                    <p:set>
                                      <p:cBhvr>
                                        <p:cTn id="24" dur="1" fill="hold">
                                          <p:stCondLst>
                                            <p:cond delay="0"/>
                                          </p:stCondLst>
                                        </p:cTn>
                                        <p:tgtEl>
                                          <p:spTgt spid="489475">
                                            <p:txEl>
                                              <p:pRg st="3" end="3"/>
                                            </p:txEl>
                                          </p:spTgt>
                                        </p:tgtEl>
                                        <p:attrNameLst>
                                          <p:attrName>style.visibility</p:attrName>
                                        </p:attrNameLst>
                                      </p:cBhvr>
                                      <p:to>
                                        <p:strVal val="visible"/>
                                      </p:to>
                                    </p:set>
                                    <p:anim calcmode="lin" valueType="num">
                                      <p:cBhvr>
                                        <p:cTn id="25" dur="500" fill="hold"/>
                                        <p:tgtEl>
                                          <p:spTgt spid="489475">
                                            <p:txEl>
                                              <p:pRg st="3" end="3"/>
                                            </p:txEl>
                                          </p:spTgt>
                                        </p:tgtEl>
                                        <p:attrNameLst>
                                          <p:attrName>ppt_w</p:attrName>
                                        </p:attrNameLst>
                                      </p:cBhvr>
                                      <p:tavLst>
                                        <p:tav tm="0">
                                          <p:val>
                                            <p:strVal val="4/3*#ppt_w"/>
                                          </p:val>
                                        </p:tav>
                                        <p:tav tm="100000">
                                          <p:val>
                                            <p:strVal val="#ppt_w"/>
                                          </p:val>
                                        </p:tav>
                                      </p:tavLst>
                                    </p:anim>
                                    <p:anim calcmode="lin" valueType="num">
                                      <p:cBhvr>
                                        <p:cTn id="26" dur="500" fill="hold"/>
                                        <p:tgtEl>
                                          <p:spTgt spid="489475">
                                            <p:txEl>
                                              <p:pRg st="3" end="3"/>
                                            </p:txEl>
                                          </p:spTgt>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5"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Understanding ADHD</a:t>
            </a:r>
            <a:endParaRPr lang="en-US" dirty="0"/>
          </a:p>
        </p:txBody>
      </p:sp>
      <p:sp>
        <p:nvSpPr>
          <p:cNvPr id="3" name="Content Placeholder 2"/>
          <p:cNvSpPr>
            <a:spLocks noGrp="1"/>
          </p:cNvSpPr>
          <p:nvPr>
            <p:ph idx="1"/>
          </p:nvPr>
        </p:nvSpPr>
        <p:spPr>
          <a:xfrm>
            <a:off x="228600" y="1447800"/>
            <a:ext cx="8763000" cy="4648200"/>
          </a:xfrm>
        </p:spPr>
        <p:txBody>
          <a:bodyPr/>
          <a:lstStyle/>
          <a:p>
            <a:pPr eaLnBrk="1" hangingPunct="1">
              <a:lnSpc>
                <a:spcPct val="90000"/>
              </a:lnSpc>
              <a:buFontTx/>
              <a:buNone/>
            </a:pPr>
            <a:r>
              <a:rPr lang="en-US" sz="3600" smtClean="0"/>
              <a:t>It’s a Disorder of:</a:t>
            </a:r>
          </a:p>
          <a:p>
            <a:pPr eaLnBrk="1" hangingPunct="1">
              <a:lnSpc>
                <a:spcPct val="90000"/>
              </a:lnSpc>
            </a:pPr>
            <a:r>
              <a:rPr lang="en-US" smtClean="0"/>
              <a:t>Performance, not skill</a:t>
            </a:r>
          </a:p>
          <a:p>
            <a:pPr eaLnBrk="1" hangingPunct="1">
              <a:lnSpc>
                <a:spcPct val="90000"/>
              </a:lnSpc>
            </a:pPr>
            <a:r>
              <a:rPr lang="en-US" smtClean="0"/>
              <a:t>Doing what you know, not knowing what to do</a:t>
            </a:r>
          </a:p>
          <a:p>
            <a:pPr eaLnBrk="1" hangingPunct="1">
              <a:lnSpc>
                <a:spcPct val="90000"/>
              </a:lnSpc>
            </a:pPr>
            <a:r>
              <a:rPr lang="en-US" smtClean="0"/>
              <a:t>The when and where, not the how or what</a:t>
            </a:r>
          </a:p>
          <a:p>
            <a:pPr eaLnBrk="1" hangingPunct="1">
              <a:lnSpc>
                <a:spcPct val="90000"/>
              </a:lnSpc>
            </a:pPr>
            <a:r>
              <a:rPr lang="en-US" smtClean="0"/>
              <a:t>Using your past at the “point of performance”</a:t>
            </a:r>
          </a:p>
          <a:p>
            <a:pPr lvl="1" eaLnBrk="1" hangingPunct="1">
              <a:lnSpc>
                <a:spcPct val="90000"/>
              </a:lnSpc>
              <a:buFontTx/>
              <a:buNone/>
            </a:pPr>
            <a:endParaRPr lang="en-US" sz="2400" smtClean="0"/>
          </a:p>
          <a:p>
            <a:pPr eaLnBrk="1" hangingPunct="1">
              <a:lnSpc>
                <a:spcPct val="90000"/>
              </a:lnSpc>
              <a:buFontTx/>
              <a:buNone/>
            </a:pPr>
            <a:r>
              <a:rPr lang="en-US" smtClean="0"/>
              <a:t>The point of performance is the place and time in your natural settings where you should use what you know (but may not)</a:t>
            </a:r>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152400"/>
            <a:ext cx="8153400" cy="1066800"/>
          </a:xfrm>
        </p:spPr>
        <p:txBody>
          <a:bodyPr/>
          <a:lstStyle/>
          <a:p>
            <a:pPr eaLnBrk="1" hangingPunct="1">
              <a:defRPr/>
            </a:pPr>
            <a:r>
              <a:rPr lang="en-US" sz="3600" dirty="0" smtClean="0"/>
              <a:t>Implications for Treatment</a:t>
            </a:r>
          </a:p>
        </p:txBody>
      </p:sp>
      <p:sp>
        <p:nvSpPr>
          <p:cNvPr id="56323" name="Rectangle 3"/>
          <p:cNvSpPr>
            <a:spLocks noGrp="1" noChangeArrowheads="1"/>
          </p:cNvSpPr>
          <p:nvPr>
            <p:ph type="body" idx="1"/>
          </p:nvPr>
        </p:nvSpPr>
        <p:spPr>
          <a:xfrm>
            <a:off x="304800" y="1295400"/>
            <a:ext cx="8534400" cy="5181600"/>
          </a:xfrm>
        </p:spPr>
        <p:txBody>
          <a:bodyPr/>
          <a:lstStyle/>
          <a:p>
            <a:pPr eaLnBrk="1" hangingPunct="1">
              <a:lnSpc>
                <a:spcPct val="90000"/>
              </a:lnSpc>
            </a:pPr>
            <a:r>
              <a:rPr lang="en-US" sz="2400" smtClean="0"/>
              <a:t>Teaching skills is inadequate </a:t>
            </a:r>
          </a:p>
          <a:p>
            <a:pPr eaLnBrk="1" hangingPunct="1">
              <a:lnSpc>
                <a:spcPct val="90000"/>
              </a:lnSpc>
            </a:pPr>
            <a:r>
              <a:rPr lang="en-US" sz="2400" smtClean="0"/>
              <a:t>The key is to design prosthetic environments around the individual to compensate for their EF deficits</a:t>
            </a:r>
          </a:p>
          <a:p>
            <a:pPr eaLnBrk="1" hangingPunct="1">
              <a:lnSpc>
                <a:spcPct val="90000"/>
              </a:lnSpc>
            </a:pPr>
            <a:r>
              <a:rPr lang="en-US" sz="2400" smtClean="0"/>
              <a:t>Therefore, effective treatments are always those at the “point-of-performance”</a:t>
            </a:r>
          </a:p>
          <a:p>
            <a:pPr eaLnBrk="1" hangingPunct="1">
              <a:lnSpc>
                <a:spcPct val="90000"/>
              </a:lnSpc>
            </a:pPr>
            <a:r>
              <a:rPr lang="en-US" sz="2400" smtClean="0"/>
              <a:t>The EF deficits are neuro-genetic in origin</a:t>
            </a:r>
          </a:p>
          <a:p>
            <a:pPr eaLnBrk="1" hangingPunct="1">
              <a:lnSpc>
                <a:spcPct val="90000"/>
              </a:lnSpc>
            </a:pPr>
            <a:r>
              <a:rPr lang="en-US" sz="2400" smtClean="0"/>
              <a:t>Therefore, medications may be essential for most (but not all) cases – meds are neuro-genetic therapies</a:t>
            </a:r>
          </a:p>
          <a:p>
            <a:pPr eaLnBrk="1" hangingPunct="1">
              <a:lnSpc>
                <a:spcPct val="90000"/>
              </a:lnSpc>
            </a:pPr>
            <a:r>
              <a:rPr lang="en-US" sz="2400" smtClean="0"/>
              <a:t>But some evidence suggests some EFs may also be partly responsive to direct training</a:t>
            </a:r>
          </a:p>
          <a:p>
            <a:pPr eaLnBrk="1" hangingPunct="1">
              <a:lnSpc>
                <a:spcPct val="90000"/>
              </a:lnSpc>
            </a:pPr>
            <a:r>
              <a:rPr lang="en-US" sz="2400" smtClean="0"/>
              <a:t>While ADHD creates a diminished capacity:  Does this excuse accountability?  </a:t>
            </a:r>
          </a:p>
          <a:p>
            <a:pPr lvl="1" eaLnBrk="1" hangingPunct="1">
              <a:lnSpc>
                <a:spcPct val="90000"/>
              </a:lnSpc>
            </a:pPr>
            <a:r>
              <a:rPr lang="en-US" sz="2000" smtClean="0"/>
              <a:t>(No!  The problem is with time and timing, not with consequences)</a:t>
            </a:r>
          </a:p>
          <a:p>
            <a:pPr eaLnBrk="1" hangingPunct="1">
              <a:lnSpc>
                <a:spcPct val="90000"/>
              </a:lnSpc>
            </a:pPr>
            <a:endParaRPr lang="en-US" sz="240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56323">
                                            <p:txEl>
                                              <p:pRg st="0" end="0"/>
                                            </p:txEl>
                                          </p:spTgt>
                                        </p:tgtEl>
                                        <p:attrNameLst>
                                          <p:attrName>style.visibility</p:attrName>
                                        </p:attrNameLst>
                                      </p:cBhvr>
                                      <p:to>
                                        <p:strVal val="visible"/>
                                      </p:to>
                                    </p:set>
                                    <p:anim to="" calcmode="lin" valueType="num">
                                      <p:cBhvr>
                                        <p:cTn id="7" dur="1" fill="hold"/>
                                        <p:tgtEl>
                                          <p:spTgt spid="5632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56323">
                                            <p:txEl>
                                              <p:pRg st="1" end="1"/>
                                            </p:txEl>
                                          </p:spTgt>
                                        </p:tgtEl>
                                        <p:attrNameLst>
                                          <p:attrName>style.visibility</p:attrName>
                                        </p:attrNameLst>
                                      </p:cBhvr>
                                      <p:to>
                                        <p:strVal val="visible"/>
                                      </p:to>
                                    </p:set>
                                    <p:anim to="" calcmode="lin" valueType="num">
                                      <p:cBhvr>
                                        <p:cTn id="12" dur="1" fill="hold"/>
                                        <p:tgtEl>
                                          <p:spTgt spid="5632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56323">
                                            <p:txEl>
                                              <p:pRg st="2" end="2"/>
                                            </p:txEl>
                                          </p:spTgt>
                                        </p:tgtEl>
                                        <p:attrNameLst>
                                          <p:attrName>style.visibility</p:attrName>
                                        </p:attrNameLst>
                                      </p:cBhvr>
                                      <p:to>
                                        <p:strVal val="visible"/>
                                      </p:to>
                                    </p:set>
                                    <p:anim to="" calcmode="lin" valueType="num">
                                      <p:cBhvr>
                                        <p:cTn id="17" dur="1" fill="hold"/>
                                        <p:tgtEl>
                                          <p:spTgt spid="5632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56323">
                                            <p:txEl>
                                              <p:pRg st="3" end="3"/>
                                            </p:txEl>
                                          </p:spTgt>
                                        </p:tgtEl>
                                        <p:attrNameLst>
                                          <p:attrName>style.visibility</p:attrName>
                                        </p:attrNameLst>
                                      </p:cBhvr>
                                      <p:to>
                                        <p:strVal val="visible"/>
                                      </p:to>
                                    </p:set>
                                    <p:anim to="" calcmode="lin" valueType="num">
                                      <p:cBhvr>
                                        <p:cTn id="22" dur="1" fill="hold"/>
                                        <p:tgtEl>
                                          <p:spTgt spid="5632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499"/>
                                          </p:stCondLst>
                                        </p:cTn>
                                        <p:tgtEl>
                                          <p:spTgt spid="56323">
                                            <p:txEl>
                                              <p:pRg st="4" end="4"/>
                                            </p:txEl>
                                          </p:spTgt>
                                        </p:tgtEl>
                                        <p:attrNameLst>
                                          <p:attrName>style.visibility</p:attrName>
                                        </p:attrNameLst>
                                      </p:cBhvr>
                                      <p:to>
                                        <p:strVal val="visible"/>
                                      </p:to>
                                    </p:set>
                                    <p:anim to="" calcmode="lin" valueType="num">
                                      <p:cBhvr>
                                        <p:cTn id="27" dur="1" fill="hold"/>
                                        <p:tgtEl>
                                          <p:spTgt spid="5632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499"/>
                                          </p:stCondLst>
                                        </p:cTn>
                                        <p:tgtEl>
                                          <p:spTgt spid="56323">
                                            <p:txEl>
                                              <p:pRg st="5" end="5"/>
                                            </p:txEl>
                                          </p:spTgt>
                                        </p:tgtEl>
                                        <p:attrNameLst>
                                          <p:attrName>style.visibility</p:attrName>
                                        </p:attrNameLst>
                                      </p:cBhvr>
                                      <p:to>
                                        <p:strVal val="visible"/>
                                      </p:to>
                                    </p:set>
                                    <p:anim to="" calcmode="lin" valueType="num">
                                      <p:cBhvr>
                                        <p:cTn id="32" dur="1" fill="hold"/>
                                        <p:tgtEl>
                                          <p:spTgt spid="5632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499"/>
                                          </p:stCondLst>
                                        </p:cTn>
                                        <p:tgtEl>
                                          <p:spTgt spid="56323">
                                            <p:txEl>
                                              <p:pRg st="6" end="6"/>
                                            </p:txEl>
                                          </p:spTgt>
                                        </p:tgtEl>
                                        <p:attrNameLst>
                                          <p:attrName>style.visibility</p:attrName>
                                        </p:attrNameLst>
                                      </p:cBhvr>
                                      <p:to>
                                        <p:strVal val="visible"/>
                                      </p:to>
                                    </p:set>
                                    <p:anim to="" calcmode="lin" valueType="num">
                                      <p:cBhvr>
                                        <p:cTn id="37" dur="1" fill="hold"/>
                                        <p:tgtEl>
                                          <p:spTgt spid="56323">
                                            <p:txEl>
                                              <p:pRg st="6" end="6"/>
                                            </p:txEl>
                                          </p:spTgt>
                                        </p:tgtEl>
                                        <p:attrNameLst>
                                          <p:attrName/>
                                        </p:attrNameLst>
                                      </p:cBhvr>
                                    </p:anim>
                                  </p:childTnLst>
                                </p:cTn>
                              </p:par>
                              <p:par>
                                <p:cTn id="38" presetID="24" presetClass="entr" presetSubtype="0" fill="hold" grpId="0" nodeType="withEffect">
                                  <p:stCondLst>
                                    <p:cond delay="0"/>
                                  </p:stCondLst>
                                  <p:childTnLst>
                                    <p:set>
                                      <p:cBhvr>
                                        <p:cTn id="39" dur="1" fill="hold">
                                          <p:stCondLst>
                                            <p:cond delay="499"/>
                                          </p:stCondLst>
                                        </p:cTn>
                                        <p:tgtEl>
                                          <p:spTgt spid="56323">
                                            <p:txEl>
                                              <p:pRg st="7" end="7"/>
                                            </p:txEl>
                                          </p:spTgt>
                                        </p:tgtEl>
                                        <p:attrNameLst>
                                          <p:attrName>style.visibility</p:attrName>
                                        </p:attrNameLst>
                                      </p:cBhvr>
                                      <p:to>
                                        <p:strVal val="visible"/>
                                      </p:to>
                                    </p:set>
                                    <p:anim to="" calcmode="lin" valueType="num">
                                      <p:cBhvr>
                                        <p:cTn id="40" dur="1" fill="hold"/>
                                        <p:tgtEl>
                                          <p:spTgt spid="5632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defRPr/>
            </a:pPr>
            <a:r>
              <a:rPr lang="en-US" dirty="0" smtClean="0"/>
              <a:t>More Treatment Implications</a:t>
            </a:r>
            <a:endParaRPr lang="en-US" dirty="0"/>
          </a:p>
        </p:txBody>
      </p:sp>
      <p:sp>
        <p:nvSpPr>
          <p:cNvPr id="3" name="Content Placeholder 2"/>
          <p:cNvSpPr>
            <a:spLocks noGrp="1"/>
          </p:cNvSpPr>
          <p:nvPr>
            <p:ph idx="1"/>
          </p:nvPr>
        </p:nvSpPr>
        <p:spPr>
          <a:xfrm>
            <a:off x="304800" y="1066800"/>
            <a:ext cx="8610600" cy="5029200"/>
          </a:xfrm>
        </p:spPr>
        <p:txBody>
          <a:bodyPr/>
          <a:lstStyle/>
          <a:p>
            <a:pPr eaLnBrk="1" hangingPunct="1">
              <a:lnSpc>
                <a:spcPct val="90000"/>
              </a:lnSpc>
            </a:pPr>
            <a:r>
              <a:rPr lang="en-US" sz="2800" smtClean="0"/>
              <a:t>Behavioral treatment is essential for restructuring natural settings to assist the EFs</a:t>
            </a:r>
          </a:p>
          <a:p>
            <a:pPr lvl="1" eaLnBrk="1" hangingPunct="1">
              <a:lnSpc>
                <a:spcPct val="90000"/>
              </a:lnSpc>
            </a:pPr>
            <a:r>
              <a:rPr lang="en-US" sz="2400" smtClean="0"/>
              <a:t>They provide artificial prosthetic cues to substitute for the working memory deficits (signs, lists, cards, charts, posters)</a:t>
            </a:r>
          </a:p>
          <a:p>
            <a:pPr lvl="1" eaLnBrk="1" hangingPunct="1">
              <a:lnSpc>
                <a:spcPct val="90000"/>
              </a:lnSpc>
            </a:pPr>
            <a:r>
              <a:rPr lang="en-US" sz="2400" smtClean="0"/>
              <a:t>They provide artificial prosthetic consequences in the large time gaps between consequences (accountability) (i.e., tokens, points, etc.)</a:t>
            </a:r>
          </a:p>
          <a:p>
            <a:pPr lvl="1" eaLnBrk="1" hangingPunct="1">
              <a:lnSpc>
                <a:spcPct val="90000"/>
              </a:lnSpc>
            </a:pPr>
            <a:r>
              <a:rPr lang="en-US" sz="2400" smtClean="0"/>
              <a:t>But their effects do not generalize or endure after removal because they primarily address the motivational deficits in ADHD</a:t>
            </a:r>
          </a:p>
          <a:p>
            <a:pPr eaLnBrk="1" hangingPunct="1">
              <a:lnSpc>
                <a:spcPct val="90000"/>
              </a:lnSpc>
            </a:pPr>
            <a:r>
              <a:rPr lang="en-US" sz="2800" smtClean="0"/>
              <a:t>The compassion and willingness of others to make accommodations are vital to success</a:t>
            </a:r>
          </a:p>
          <a:p>
            <a:pPr eaLnBrk="1" hangingPunct="1">
              <a:lnSpc>
                <a:spcPct val="90000"/>
              </a:lnSpc>
            </a:pPr>
            <a:r>
              <a:rPr lang="en-US" sz="2800" smtClean="0"/>
              <a:t>A chronic disability perspective is most useful</a:t>
            </a:r>
            <a:endParaRPr lang="en-US" sz="36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8600" y="228600"/>
            <a:ext cx="8763000" cy="1219200"/>
          </a:xfrm>
        </p:spPr>
        <p:txBody>
          <a:bodyPr/>
          <a:lstStyle/>
          <a:p>
            <a:pPr eaLnBrk="1" hangingPunct="1">
              <a:defRPr/>
            </a:pPr>
            <a:r>
              <a:rPr lang="en-US" sz="3600" dirty="0" smtClean="0"/>
              <a:t>How can we compensate for EF deficits?</a:t>
            </a:r>
            <a:br>
              <a:rPr lang="en-US" sz="3600" dirty="0" smtClean="0"/>
            </a:br>
            <a:r>
              <a:rPr lang="en-US" sz="3600" dirty="0" smtClean="0"/>
              <a:t>By reverse engineering the EF system</a:t>
            </a:r>
          </a:p>
        </p:txBody>
      </p:sp>
      <p:sp>
        <p:nvSpPr>
          <p:cNvPr id="25603" name="Rectangle 3"/>
          <p:cNvSpPr>
            <a:spLocks noGrp="1" noChangeArrowheads="1"/>
          </p:cNvSpPr>
          <p:nvPr>
            <p:ph type="body" idx="1"/>
          </p:nvPr>
        </p:nvSpPr>
        <p:spPr>
          <a:xfrm>
            <a:off x="304800" y="1524000"/>
            <a:ext cx="8686800" cy="5029200"/>
          </a:xfrm>
        </p:spPr>
        <p:txBody>
          <a:bodyPr/>
          <a:lstStyle/>
          <a:p>
            <a:pPr eaLnBrk="1" hangingPunct="1">
              <a:lnSpc>
                <a:spcPct val="90000"/>
              </a:lnSpc>
            </a:pPr>
            <a:r>
              <a:rPr lang="en-US" sz="2800" dirty="0" smtClean="0"/>
              <a:t>Externalize important information at key points of performance</a:t>
            </a:r>
          </a:p>
          <a:p>
            <a:pPr eaLnBrk="1" hangingPunct="1">
              <a:lnSpc>
                <a:spcPct val="90000"/>
              </a:lnSpc>
            </a:pPr>
            <a:r>
              <a:rPr lang="en-US" sz="2800" dirty="0" smtClean="0"/>
              <a:t>Externalize time and time periods related to tasks and important deadlines</a:t>
            </a:r>
          </a:p>
          <a:p>
            <a:pPr eaLnBrk="1" hangingPunct="1">
              <a:lnSpc>
                <a:spcPct val="90000"/>
              </a:lnSpc>
            </a:pPr>
            <a:r>
              <a:rPr lang="en-US" sz="2800" dirty="0" smtClean="0"/>
              <a:t>Break up lengthy tasks or ones spanning long periods of time into many small steps</a:t>
            </a:r>
            <a:endParaRPr lang="en-US" sz="2400" dirty="0" smtClean="0"/>
          </a:p>
          <a:p>
            <a:pPr eaLnBrk="1" hangingPunct="1">
              <a:lnSpc>
                <a:spcPct val="90000"/>
              </a:lnSpc>
            </a:pPr>
            <a:r>
              <a:rPr lang="en-US" sz="2800" dirty="0" smtClean="0"/>
              <a:t>Externalize sources of motivation </a:t>
            </a:r>
          </a:p>
          <a:p>
            <a:pPr eaLnBrk="1" hangingPunct="1">
              <a:lnSpc>
                <a:spcPct val="90000"/>
              </a:lnSpc>
            </a:pPr>
            <a:r>
              <a:rPr lang="en-US" sz="2800" dirty="0" smtClean="0"/>
              <a:t>Externalize mental problem-solving</a:t>
            </a:r>
          </a:p>
          <a:p>
            <a:pPr eaLnBrk="1" hangingPunct="1">
              <a:lnSpc>
                <a:spcPct val="90000"/>
              </a:lnSpc>
            </a:pPr>
            <a:r>
              <a:rPr lang="en-US" sz="2800" dirty="0" smtClean="0"/>
              <a:t>Replenish the SR Resource Pool (Willpower)</a:t>
            </a:r>
          </a:p>
          <a:p>
            <a:pPr eaLnBrk="1" hangingPunct="1">
              <a:lnSpc>
                <a:spcPct val="90000"/>
              </a:lnSpc>
            </a:pPr>
            <a:r>
              <a:rPr lang="en-US" sz="2800" dirty="0" smtClean="0"/>
              <a:t>Practice incorporating the 5 strategies for emotional regulation in daily life activities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914400"/>
          </a:xfrm>
          <a:solidFill>
            <a:srgbClr val="C00000"/>
          </a:solidFill>
        </p:spPr>
        <p:txBody>
          <a:bodyPr/>
          <a:lstStyle/>
          <a:p>
            <a:r>
              <a:rPr lang="en-US" sz="3200" dirty="0" smtClean="0"/>
              <a:t>Self-Regulatory Strength is a Limited Resource Pool</a:t>
            </a:r>
            <a:endParaRPr lang="en-US" dirty="0"/>
          </a:p>
        </p:txBody>
      </p:sp>
      <p:sp>
        <p:nvSpPr>
          <p:cNvPr id="5" name="Rectangle 4"/>
          <p:cNvSpPr/>
          <p:nvPr/>
        </p:nvSpPr>
        <p:spPr bwMode="auto">
          <a:xfrm>
            <a:off x="381000" y="1752600"/>
            <a:ext cx="2057400" cy="4343400"/>
          </a:xfrm>
          <a:prstGeom prst="rect">
            <a:avLst/>
          </a:prstGeom>
          <a:solidFill>
            <a:srgbClr val="0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Rectangle 5"/>
          <p:cNvSpPr/>
          <p:nvPr/>
        </p:nvSpPr>
        <p:spPr bwMode="auto">
          <a:xfrm>
            <a:off x="381000" y="1828800"/>
            <a:ext cx="2057400" cy="5334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Rectangle 6"/>
          <p:cNvSpPr/>
          <p:nvPr/>
        </p:nvSpPr>
        <p:spPr bwMode="auto">
          <a:xfrm>
            <a:off x="381000" y="35052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Rectangle 7"/>
          <p:cNvSpPr/>
          <p:nvPr/>
        </p:nvSpPr>
        <p:spPr bwMode="auto">
          <a:xfrm>
            <a:off x="381000" y="40386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Rectangle 8"/>
          <p:cNvSpPr/>
          <p:nvPr/>
        </p:nvSpPr>
        <p:spPr bwMode="auto">
          <a:xfrm>
            <a:off x="381000" y="45720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Rectangle 9"/>
          <p:cNvSpPr/>
          <p:nvPr/>
        </p:nvSpPr>
        <p:spPr bwMode="auto">
          <a:xfrm>
            <a:off x="381000" y="51054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Rectangle 10"/>
          <p:cNvSpPr/>
          <p:nvPr/>
        </p:nvSpPr>
        <p:spPr bwMode="auto">
          <a:xfrm>
            <a:off x="381000" y="56388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Rectangle 11"/>
          <p:cNvSpPr/>
          <p:nvPr/>
        </p:nvSpPr>
        <p:spPr bwMode="auto">
          <a:xfrm>
            <a:off x="381000" y="24384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3" name="Rectangle 12"/>
          <p:cNvSpPr/>
          <p:nvPr/>
        </p:nvSpPr>
        <p:spPr bwMode="auto">
          <a:xfrm>
            <a:off x="381000" y="29718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4" name="TextBox 13"/>
          <p:cNvSpPr txBox="1"/>
          <p:nvPr/>
        </p:nvSpPr>
        <p:spPr>
          <a:xfrm>
            <a:off x="381000" y="1066800"/>
            <a:ext cx="2057400" cy="646331"/>
          </a:xfrm>
          <a:prstGeom prst="rect">
            <a:avLst/>
          </a:prstGeom>
          <a:noFill/>
        </p:spPr>
        <p:txBody>
          <a:bodyPr wrap="square" rtlCol="0">
            <a:spAutoFit/>
          </a:bodyPr>
          <a:lstStyle/>
          <a:p>
            <a:pPr algn="ctr"/>
            <a:r>
              <a:rPr lang="en-US" dirty="0" smtClean="0"/>
              <a:t>S-R Fuel Tank</a:t>
            </a:r>
          </a:p>
          <a:p>
            <a:pPr algn="ctr"/>
            <a:r>
              <a:rPr lang="en-US" dirty="0" smtClean="0"/>
              <a:t>(Willpower)</a:t>
            </a:r>
            <a:endParaRPr lang="en-US" dirty="0"/>
          </a:p>
        </p:txBody>
      </p:sp>
      <p:sp>
        <p:nvSpPr>
          <p:cNvPr id="15" name="Rounded Rectangle 14"/>
          <p:cNvSpPr/>
          <p:nvPr/>
        </p:nvSpPr>
        <p:spPr bwMode="auto">
          <a:xfrm>
            <a:off x="4191000" y="12192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6" name="Rounded Rectangle 15"/>
          <p:cNvSpPr/>
          <p:nvPr/>
        </p:nvSpPr>
        <p:spPr bwMode="auto">
          <a:xfrm>
            <a:off x="4191000" y="21336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7" name="Rounded Rectangle 16"/>
          <p:cNvSpPr/>
          <p:nvPr/>
        </p:nvSpPr>
        <p:spPr bwMode="auto">
          <a:xfrm>
            <a:off x="4189927" y="30099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8" name="Rounded Rectangle 17"/>
          <p:cNvSpPr/>
          <p:nvPr/>
        </p:nvSpPr>
        <p:spPr bwMode="auto">
          <a:xfrm>
            <a:off x="4191000" y="42672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9" name="Rounded Rectangle 18"/>
          <p:cNvSpPr/>
          <p:nvPr/>
        </p:nvSpPr>
        <p:spPr bwMode="auto">
          <a:xfrm>
            <a:off x="4191000" y="51816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0" name="TextBox 19"/>
          <p:cNvSpPr txBox="1"/>
          <p:nvPr/>
        </p:nvSpPr>
        <p:spPr>
          <a:xfrm>
            <a:off x="4419600" y="1295400"/>
            <a:ext cx="1981200" cy="646331"/>
          </a:xfrm>
          <a:prstGeom prst="rect">
            <a:avLst/>
          </a:prstGeom>
          <a:noFill/>
        </p:spPr>
        <p:txBody>
          <a:bodyPr wrap="square" rtlCol="0">
            <a:spAutoFit/>
          </a:bodyPr>
          <a:lstStyle/>
          <a:p>
            <a:pPr algn="ctr"/>
            <a:r>
              <a:rPr lang="en-US" dirty="0" smtClean="0">
                <a:solidFill>
                  <a:srgbClr val="000000"/>
                </a:solidFill>
              </a:rPr>
              <a:t>Inhibition &amp; Self-Restraint</a:t>
            </a:r>
            <a:endParaRPr lang="en-US" dirty="0">
              <a:solidFill>
                <a:srgbClr val="000000"/>
              </a:solidFill>
            </a:endParaRPr>
          </a:p>
        </p:txBody>
      </p:sp>
      <p:cxnSp>
        <p:nvCxnSpPr>
          <p:cNvPr id="22" name="Straight Arrow Connector 21"/>
          <p:cNvCxnSpPr>
            <a:stCxn id="7" idx="3"/>
          </p:cNvCxnSpPr>
          <p:nvPr/>
        </p:nvCxnSpPr>
        <p:spPr bwMode="auto">
          <a:xfrm flipV="1">
            <a:off x="2438400" y="1828800"/>
            <a:ext cx="1752600" cy="19050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3" name="Straight Arrow Connector 22"/>
          <p:cNvCxnSpPr>
            <a:stCxn id="7" idx="3"/>
            <a:endCxn id="16" idx="1"/>
          </p:cNvCxnSpPr>
          <p:nvPr/>
        </p:nvCxnSpPr>
        <p:spPr bwMode="auto">
          <a:xfrm flipV="1">
            <a:off x="2438400" y="2552700"/>
            <a:ext cx="1752600" cy="11811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4" name="Straight Arrow Connector 23"/>
          <p:cNvCxnSpPr>
            <a:stCxn id="7" idx="3"/>
            <a:endCxn id="17" idx="1"/>
          </p:cNvCxnSpPr>
          <p:nvPr/>
        </p:nvCxnSpPr>
        <p:spPr bwMode="auto">
          <a:xfrm flipV="1">
            <a:off x="2438400" y="3429000"/>
            <a:ext cx="1751527" cy="3048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5" name="Straight Arrow Connector 24"/>
          <p:cNvCxnSpPr>
            <a:stCxn id="7" idx="3"/>
            <a:endCxn id="18" idx="1"/>
          </p:cNvCxnSpPr>
          <p:nvPr/>
        </p:nvCxnSpPr>
        <p:spPr bwMode="auto">
          <a:xfrm>
            <a:off x="2438400" y="3733800"/>
            <a:ext cx="1752600" cy="9525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6" name="Straight Arrow Connector 25"/>
          <p:cNvCxnSpPr>
            <a:stCxn id="7" idx="3"/>
            <a:endCxn id="19" idx="1"/>
          </p:cNvCxnSpPr>
          <p:nvPr/>
        </p:nvCxnSpPr>
        <p:spPr bwMode="auto">
          <a:xfrm>
            <a:off x="2438400" y="3733800"/>
            <a:ext cx="1752600" cy="18669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sp>
        <p:nvSpPr>
          <p:cNvPr id="34" name="TextBox 33"/>
          <p:cNvSpPr txBox="1"/>
          <p:nvPr/>
        </p:nvSpPr>
        <p:spPr>
          <a:xfrm>
            <a:off x="4419600" y="2209800"/>
            <a:ext cx="2057400" cy="646331"/>
          </a:xfrm>
          <a:prstGeom prst="rect">
            <a:avLst/>
          </a:prstGeom>
          <a:noFill/>
        </p:spPr>
        <p:txBody>
          <a:bodyPr wrap="square" rtlCol="0">
            <a:spAutoFit/>
          </a:bodyPr>
          <a:lstStyle/>
          <a:p>
            <a:pPr algn="ctr"/>
            <a:r>
              <a:rPr lang="en-US" dirty="0" smtClean="0">
                <a:solidFill>
                  <a:srgbClr val="000000"/>
                </a:solidFill>
              </a:rPr>
              <a:t>Self-Management to Time (NV-WM)</a:t>
            </a:r>
            <a:endParaRPr lang="en-US" dirty="0">
              <a:solidFill>
                <a:srgbClr val="000000"/>
              </a:solidFill>
            </a:endParaRPr>
          </a:p>
        </p:txBody>
      </p:sp>
      <p:sp>
        <p:nvSpPr>
          <p:cNvPr id="35" name="TextBox 34"/>
          <p:cNvSpPr txBox="1"/>
          <p:nvPr/>
        </p:nvSpPr>
        <p:spPr>
          <a:xfrm>
            <a:off x="4419600" y="2971800"/>
            <a:ext cx="1981200" cy="923330"/>
          </a:xfrm>
          <a:prstGeom prst="rect">
            <a:avLst/>
          </a:prstGeom>
          <a:noFill/>
        </p:spPr>
        <p:txBody>
          <a:bodyPr wrap="square" rtlCol="0">
            <a:spAutoFit/>
          </a:bodyPr>
          <a:lstStyle/>
          <a:p>
            <a:pPr algn="ctr"/>
            <a:r>
              <a:rPr lang="en-US" dirty="0" smtClean="0">
                <a:solidFill>
                  <a:srgbClr val="000000"/>
                </a:solidFill>
              </a:rPr>
              <a:t>Self-Organization &amp; Problem-Solving (V-WM)</a:t>
            </a:r>
            <a:endParaRPr lang="en-US" dirty="0">
              <a:solidFill>
                <a:srgbClr val="000000"/>
              </a:solidFill>
            </a:endParaRPr>
          </a:p>
        </p:txBody>
      </p:sp>
      <p:sp>
        <p:nvSpPr>
          <p:cNvPr id="36" name="TextBox 35"/>
          <p:cNvSpPr txBox="1"/>
          <p:nvPr/>
        </p:nvSpPr>
        <p:spPr>
          <a:xfrm>
            <a:off x="4267200" y="4343400"/>
            <a:ext cx="2209800" cy="646331"/>
          </a:xfrm>
          <a:prstGeom prst="rect">
            <a:avLst/>
          </a:prstGeom>
          <a:noFill/>
        </p:spPr>
        <p:txBody>
          <a:bodyPr wrap="square" rtlCol="0">
            <a:spAutoFit/>
          </a:bodyPr>
          <a:lstStyle/>
          <a:p>
            <a:pPr algn="ctr"/>
            <a:r>
              <a:rPr lang="en-US" dirty="0" smtClean="0">
                <a:solidFill>
                  <a:srgbClr val="000000"/>
                </a:solidFill>
              </a:rPr>
              <a:t>Emotional Self-Regulation</a:t>
            </a:r>
            <a:endParaRPr lang="en-US" dirty="0">
              <a:solidFill>
                <a:srgbClr val="000000"/>
              </a:solidFill>
            </a:endParaRPr>
          </a:p>
        </p:txBody>
      </p:sp>
      <p:sp>
        <p:nvSpPr>
          <p:cNvPr id="37" name="TextBox 36"/>
          <p:cNvSpPr txBox="1"/>
          <p:nvPr/>
        </p:nvSpPr>
        <p:spPr>
          <a:xfrm>
            <a:off x="4343400" y="5410200"/>
            <a:ext cx="2057400" cy="369332"/>
          </a:xfrm>
          <a:prstGeom prst="rect">
            <a:avLst/>
          </a:prstGeom>
          <a:noFill/>
        </p:spPr>
        <p:txBody>
          <a:bodyPr wrap="square" rtlCol="0">
            <a:spAutoFit/>
          </a:bodyPr>
          <a:lstStyle/>
          <a:p>
            <a:pPr algn="ctr"/>
            <a:r>
              <a:rPr lang="en-US" dirty="0" smtClean="0">
                <a:solidFill>
                  <a:srgbClr val="000000"/>
                </a:solidFill>
              </a:rPr>
              <a:t>Self-Motivation</a:t>
            </a:r>
            <a:endParaRPr lang="en-US" dirty="0">
              <a:solidFill>
                <a:srgbClr val="000000"/>
              </a:solidFill>
            </a:endParaRPr>
          </a:p>
        </p:txBody>
      </p:sp>
      <p:sp>
        <p:nvSpPr>
          <p:cNvPr id="28" name="TextBox 27"/>
          <p:cNvSpPr txBox="1"/>
          <p:nvPr/>
        </p:nvSpPr>
        <p:spPr>
          <a:xfrm>
            <a:off x="6934200" y="1219201"/>
            <a:ext cx="2209800" cy="2585323"/>
          </a:xfrm>
          <a:prstGeom prst="rect">
            <a:avLst/>
          </a:prstGeom>
          <a:noFill/>
        </p:spPr>
        <p:txBody>
          <a:bodyPr wrap="square" rtlCol="0">
            <a:spAutoFit/>
          </a:bodyPr>
          <a:lstStyle/>
          <a:p>
            <a:r>
              <a:rPr lang="en-US" dirty="0" smtClean="0"/>
              <a:t>The pool increases in capacity with maturation.</a:t>
            </a:r>
          </a:p>
          <a:p>
            <a:endParaRPr lang="en-US" dirty="0" smtClean="0"/>
          </a:p>
          <a:p>
            <a:r>
              <a:rPr lang="en-US" dirty="0" smtClean="0"/>
              <a:t>Use of EF/SR  reduces the pool. temporarily </a:t>
            </a:r>
          </a:p>
          <a:p>
            <a:endParaRPr lang="en-US" dirty="0" smtClean="0"/>
          </a:p>
          <a:p>
            <a:endParaRPr lang="en-US" dirty="0"/>
          </a:p>
        </p:txBody>
      </p:sp>
      <p:sp>
        <p:nvSpPr>
          <p:cNvPr id="33" name="Rounded Rectangle 32"/>
          <p:cNvSpPr/>
          <p:nvPr/>
        </p:nvSpPr>
        <p:spPr bwMode="auto">
          <a:xfrm>
            <a:off x="6705600" y="3429000"/>
            <a:ext cx="2438400" cy="13716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8" name="TextBox 37"/>
          <p:cNvSpPr txBox="1"/>
          <p:nvPr/>
        </p:nvSpPr>
        <p:spPr>
          <a:xfrm>
            <a:off x="7010400" y="3505200"/>
            <a:ext cx="1828800" cy="1200329"/>
          </a:xfrm>
          <a:prstGeom prst="rect">
            <a:avLst/>
          </a:prstGeom>
          <a:noFill/>
        </p:spPr>
        <p:txBody>
          <a:bodyPr wrap="square" rtlCol="0">
            <a:spAutoFit/>
          </a:bodyPr>
          <a:lstStyle/>
          <a:p>
            <a:r>
              <a:rPr lang="en-US" dirty="0" smtClean="0">
                <a:solidFill>
                  <a:srgbClr val="000000"/>
                </a:solidFill>
              </a:rPr>
              <a:t>So Does:</a:t>
            </a:r>
          </a:p>
          <a:p>
            <a:r>
              <a:rPr lang="en-US" dirty="0" smtClean="0">
                <a:solidFill>
                  <a:srgbClr val="000000"/>
                </a:solidFill>
              </a:rPr>
              <a:t>Stress, Alcohol,</a:t>
            </a:r>
          </a:p>
          <a:p>
            <a:r>
              <a:rPr lang="en-US" dirty="0" smtClean="0">
                <a:solidFill>
                  <a:srgbClr val="000000"/>
                </a:solidFill>
              </a:rPr>
              <a:t>Drug Use, &amp; Illness</a:t>
            </a:r>
            <a:endParaRPr lang="en-US" dirty="0">
              <a:solidFill>
                <a:srgbClr val="000000"/>
              </a:solidFill>
            </a:endParaRPr>
          </a:p>
        </p:txBody>
      </p:sp>
      <p:cxnSp>
        <p:nvCxnSpPr>
          <p:cNvPr id="32" name="Straight Arrow Connector 31"/>
          <p:cNvCxnSpPr>
            <a:endCxn id="33" idx="1"/>
          </p:cNvCxnSpPr>
          <p:nvPr/>
        </p:nvCxnSpPr>
        <p:spPr bwMode="auto">
          <a:xfrm>
            <a:off x="2438400" y="3733800"/>
            <a:ext cx="4267200" cy="3810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9" presetClass="exit" presetSubtype="0" fill="hold" grpId="0" nodeType="clickEffect">
                                  <p:stCondLst>
                                    <p:cond delay="0"/>
                                  </p:stCondLst>
                                  <p:childTnLst>
                                    <p:animEffect transition="out" filter="dissolve">
                                      <p:cBhvr>
                                        <p:cTn id="28" dur="500"/>
                                        <p:tgtEl>
                                          <p:spTgt spid="6"/>
                                        </p:tgtEl>
                                      </p:cBhvr>
                                    </p:animEffect>
                                    <p:set>
                                      <p:cBhvr>
                                        <p:cTn id="29" dur="1" fill="hold">
                                          <p:stCondLst>
                                            <p:cond delay="499"/>
                                          </p:stCondLst>
                                        </p:cTn>
                                        <p:tgtEl>
                                          <p:spTgt spid="6"/>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additive="base">
                                        <p:cTn id="34" dur="500" fill="hold"/>
                                        <p:tgtEl>
                                          <p:spTgt spid="16"/>
                                        </p:tgtEl>
                                        <p:attrNameLst>
                                          <p:attrName>ppt_x</p:attrName>
                                        </p:attrNameLst>
                                      </p:cBhvr>
                                      <p:tavLst>
                                        <p:tav tm="0">
                                          <p:val>
                                            <p:strVal val="#ppt_x"/>
                                          </p:val>
                                        </p:tav>
                                        <p:tav tm="100000">
                                          <p:val>
                                            <p:strVal val="#ppt_x"/>
                                          </p:val>
                                        </p:tav>
                                      </p:tavLst>
                                    </p:anim>
                                    <p:anim calcmode="lin" valueType="num">
                                      <p:cBhvr additive="base">
                                        <p:cTn id="3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23"/>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9" presetClass="exit" presetSubtype="0" fill="hold" grpId="0" nodeType="clickEffect">
                                  <p:stCondLst>
                                    <p:cond delay="0"/>
                                  </p:stCondLst>
                                  <p:childTnLst>
                                    <p:animEffect transition="out" filter="dissolve">
                                      <p:cBhvr>
                                        <p:cTn id="47" dur="500"/>
                                        <p:tgtEl>
                                          <p:spTgt spid="12"/>
                                        </p:tgtEl>
                                      </p:cBhvr>
                                    </p:animEffect>
                                    <p:set>
                                      <p:cBhvr>
                                        <p:cTn id="48" dur="1" fill="hold">
                                          <p:stCondLst>
                                            <p:cond delay="499"/>
                                          </p:stCondLst>
                                        </p:cTn>
                                        <p:tgtEl>
                                          <p:spTgt spid="12"/>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9" presetClass="exit" presetSubtype="0" fill="hold" grpId="0" nodeType="clickEffect">
                                  <p:stCondLst>
                                    <p:cond delay="0"/>
                                  </p:stCondLst>
                                  <p:childTnLst>
                                    <p:animEffect transition="out" filter="dissolve">
                                      <p:cBhvr>
                                        <p:cTn id="52" dur="500"/>
                                        <p:tgtEl>
                                          <p:spTgt spid="13"/>
                                        </p:tgtEl>
                                      </p:cBhvr>
                                    </p:animEffect>
                                    <p:set>
                                      <p:cBhvr>
                                        <p:cTn id="53" dur="1" fill="hold">
                                          <p:stCondLst>
                                            <p:cond delay="499"/>
                                          </p:stCondLst>
                                        </p:cTn>
                                        <p:tgtEl>
                                          <p:spTgt spid="13"/>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additive="base">
                                        <p:cTn id="58" dur="500" fill="hold"/>
                                        <p:tgtEl>
                                          <p:spTgt spid="17"/>
                                        </p:tgtEl>
                                        <p:attrNameLst>
                                          <p:attrName>ppt_x</p:attrName>
                                        </p:attrNameLst>
                                      </p:cBhvr>
                                      <p:tavLst>
                                        <p:tav tm="0">
                                          <p:val>
                                            <p:strVal val="#ppt_x"/>
                                          </p:val>
                                        </p:tav>
                                        <p:tav tm="100000">
                                          <p:val>
                                            <p:strVal val="#ppt_x"/>
                                          </p:val>
                                        </p:tav>
                                      </p:tavLst>
                                    </p:anim>
                                    <p:anim calcmode="lin" valueType="num">
                                      <p:cBhvr additive="base">
                                        <p:cTn id="5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5"/>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24"/>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9" presetClass="exit" presetSubtype="0" fill="hold" grpId="0" nodeType="clickEffect">
                                  <p:stCondLst>
                                    <p:cond delay="0"/>
                                  </p:stCondLst>
                                  <p:childTnLst>
                                    <p:animEffect transition="out" filter="dissolve">
                                      <p:cBhvr>
                                        <p:cTn id="71" dur="500"/>
                                        <p:tgtEl>
                                          <p:spTgt spid="7"/>
                                        </p:tgtEl>
                                      </p:cBhvr>
                                    </p:animEffect>
                                    <p:set>
                                      <p:cBhvr>
                                        <p:cTn id="72" dur="1" fill="hold">
                                          <p:stCondLst>
                                            <p:cond delay="499"/>
                                          </p:stCondLst>
                                        </p:cTn>
                                        <p:tgtEl>
                                          <p:spTgt spid="7"/>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9" presetClass="exit" presetSubtype="0" fill="hold" grpId="0" nodeType="clickEffect">
                                  <p:stCondLst>
                                    <p:cond delay="0"/>
                                  </p:stCondLst>
                                  <p:childTnLst>
                                    <p:animEffect transition="out" filter="dissolve">
                                      <p:cBhvr>
                                        <p:cTn id="76" dur="500"/>
                                        <p:tgtEl>
                                          <p:spTgt spid="8"/>
                                        </p:tgtEl>
                                      </p:cBhvr>
                                    </p:animEffect>
                                    <p:set>
                                      <p:cBhvr>
                                        <p:cTn id="77" dur="1" fill="hold">
                                          <p:stCondLst>
                                            <p:cond delay="499"/>
                                          </p:stCondLst>
                                        </p:cTn>
                                        <p:tgtEl>
                                          <p:spTgt spid="8"/>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 calcmode="lin" valueType="num">
                                      <p:cBhvr additive="base">
                                        <p:cTn id="82" dur="500" fill="hold"/>
                                        <p:tgtEl>
                                          <p:spTgt spid="18"/>
                                        </p:tgtEl>
                                        <p:attrNameLst>
                                          <p:attrName>ppt_x</p:attrName>
                                        </p:attrNameLst>
                                      </p:cBhvr>
                                      <p:tavLst>
                                        <p:tav tm="0">
                                          <p:val>
                                            <p:strVal val="#ppt_x"/>
                                          </p:val>
                                        </p:tav>
                                        <p:tav tm="100000">
                                          <p:val>
                                            <p:strVal val="#ppt_x"/>
                                          </p:val>
                                        </p:tav>
                                      </p:tavLst>
                                    </p:anim>
                                    <p:anim calcmode="lin" valueType="num">
                                      <p:cBhvr additive="base">
                                        <p:cTn id="8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36"/>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25"/>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9" presetClass="exit" presetSubtype="0" fill="hold" grpId="0" nodeType="clickEffect">
                                  <p:stCondLst>
                                    <p:cond delay="0"/>
                                  </p:stCondLst>
                                  <p:childTnLst>
                                    <p:animEffect transition="out" filter="dissolve">
                                      <p:cBhvr>
                                        <p:cTn id="95" dur="500"/>
                                        <p:tgtEl>
                                          <p:spTgt spid="9"/>
                                        </p:tgtEl>
                                      </p:cBhvr>
                                    </p:animEffect>
                                    <p:set>
                                      <p:cBhvr>
                                        <p:cTn id="96" dur="1" fill="hold">
                                          <p:stCondLst>
                                            <p:cond delay="499"/>
                                          </p:stCondLst>
                                        </p:cTn>
                                        <p:tgtEl>
                                          <p:spTgt spid="9"/>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 calcmode="lin" valueType="num">
                                      <p:cBhvr additive="base">
                                        <p:cTn id="101" dur="500" fill="hold"/>
                                        <p:tgtEl>
                                          <p:spTgt spid="19"/>
                                        </p:tgtEl>
                                        <p:attrNameLst>
                                          <p:attrName>ppt_x</p:attrName>
                                        </p:attrNameLst>
                                      </p:cBhvr>
                                      <p:tavLst>
                                        <p:tav tm="0">
                                          <p:val>
                                            <p:strVal val="#ppt_x"/>
                                          </p:val>
                                        </p:tav>
                                        <p:tav tm="100000">
                                          <p:val>
                                            <p:strVal val="#ppt_x"/>
                                          </p:val>
                                        </p:tav>
                                      </p:tavLst>
                                    </p:anim>
                                    <p:anim calcmode="lin" valueType="num">
                                      <p:cBhvr additive="base">
                                        <p:cTn id="10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7"/>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26"/>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9" presetClass="exit" presetSubtype="0" fill="hold" grpId="0" nodeType="clickEffect">
                                  <p:stCondLst>
                                    <p:cond delay="0"/>
                                  </p:stCondLst>
                                  <p:childTnLst>
                                    <p:animEffect transition="out" filter="dissolve">
                                      <p:cBhvr>
                                        <p:cTn id="114" dur="500"/>
                                        <p:tgtEl>
                                          <p:spTgt spid="10"/>
                                        </p:tgtEl>
                                      </p:cBhvr>
                                    </p:animEffect>
                                    <p:set>
                                      <p:cBhvr>
                                        <p:cTn id="115" dur="1" fill="hold">
                                          <p:stCondLst>
                                            <p:cond delay="499"/>
                                          </p:stCondLst>
                                        </p:cTn>
                                        <p:tgtEl>
                                          <p:spTgt spid="10"/>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 presetClass="entr" presetSubtype="4" fill="hold" grpId="1" nodeType="clickEffect">
                                  <p:stCondLst>
                                    <p:cond delay="0"/>
                                  </p:stCondLst>
                                  <p:childTnLst>
                                    <p:set>
                                      <p:cBhvr>
                                        <p:cTn id="119" dur="1" fill="hold">
                                          <p:stCondLst>
                                            <p:cond delay="0"/>
                                          </p:stCondLst>
                                        </p:cTn>
                                        <p:tgtEl>
                                          <p:spTgt spid="33"/>
                                        </p:tgtEl>
                                        <p:attrNameLst>
                                          <p:attrName>style.visibility</p:attrName>
                                        </p:attrNameLst>
                                      </p:cBhvr>
                                      <p:to>
                                        <p:strVal val="visible"/>
                                      </p:to>
                                    </p:set>
                                    <p:anim calcmode="lin" valueType="num">
                                      <p:cBhvr additive="base">
                                        <p:cTn id="120" dur="500" fill="hold"/>
                                        <p:tgtEl>
                                          <p:spTgt spid="33"/>
                                        </p:tgtEl>
                                        <p:attrNameLst>
                                          <p:attrName>ppt_x</p:attrName>
                                        </p:attrNameLst>
                                      </p:cBhvr>
                                      <p:tavLst>
                                        <p:tav tm="0">
                                          <p:val>
                                            <p:strVal val="#ppt_x"/>
                                          </p:val>
                                        </p:tav>
                                        <p:tav tm="100000">
                                          <p:val>
                                            <p:strVal val="#ppt_x"/>
                                          </p:val>
                                        </p:tav>
                                      </p:tavLst>
                                    </p:anim>
                                    <p:anim calcmode="lin" valueType="num">
                                      <p:cBhvr additive="base">
                                        <p:cTn id="121"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1" presetClass="entr" presetSubtype="0" fill="hold" grpId="0" nodeType="clickEffect">
                                  <p:stCondLst>
                                    <p:cond delay="0"/>
                                  </p:stCondLst>
                                  <p:childTnLst>
                                    <p:set>
                                      <p:cBhvr>
                                        <p:cTn id="125" dur="1" fill="hold">
                                          <p:stCondLst>
                                            <p:cond delay="0"/>
                                          </p:stCondLst>
                                        </p:cTn>
                                        <p:tgtEl>
                                          <p:spTgt spid="38"/>
                                        </p:tgtEl>
                                        <p:attrNameLst>
                                          <p:attrName>style.visibility</p:attrName>
                                        </p:attrNameLst>
                                      </p:cBhvr>
                                      <p:to>
                                        <p:strVal val="visible"/>
                                      </p:to>
                                    </p:set>
                                  </p:childTnLst>
                                </p:cTn>
                              </p:par>
                            </p:childTnLst>
                          </p:cTn>
                        </p:par>
                      </p:childTnLst>
                    </p:cTn>
                  </p:par>
                  <p:par>
                    <p:cTn id="126" fill="hold">
                      <p:stCondLst>
                        <p:cond delay="indefinite"/>
                      </p:stCondLst>
                      <p:childTnLst>
                        <p:par>
                          <p:cTn id="127" fill="hold">
                            <p:stCondLst>
                              <p:cond delay="0"/>
                            </p:stCondLst>
                            <p:childTnLst>
                              <p:par>
                                <p:cTn id="128" presetID="9" presetClass="exit" presetSubtype="0" fill="hold" grpId="0" nodeType="clickEffect">
                                  <p:stCondLst>
                                    <p:cond delay="0"/>
                                  </p:stCondLst>
                                  <p:childTnLst>
                                    <p:animEffect transition="out" filter="dissolve">
                                      <p:cBhvr>
                                        <p:cTn id="129" dur="500"/>
                                        <p:tgtEl>
                                          <p:spTgt spid="11"/>
                                        </p:tgtEl>
                                      </p:cBhvr>
                                    </p:animEffect>
                                    <p:set>
                                      <p:cBhvr>
                                        <p:cTn id="130" dur="1" fill="hold">
                                          <p:stCondLst>
                                            <p:cond delay="499"/>
                                          </p:stCondLst>
                                        </p:cTn>
                                        <p:tgtEl>
                                          <p:spTgt spid="11"/>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nodeType="clickEffect">
                                  <p:stCondLst>
                                    <p:cond delay="0"/>
                                  </p:stCondLst>
                                  <p:childTnLst>
                                    <p:set>
                                      <p:cBhvr>
                                        <p:cTn id="13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p:bldP spid="15" grpId="0" animBg="1"/>
      <p:bldP spid="16" grpId="0" animBg="1"/>
      <p:bldP spid="17" grpId="0" animBg="1"/>
      <p:bldP spid="18" grpId="0" animBg="1"/>
      <p:bldP spid="19" grpId="0" animBg="1"/>
      <p:bldP spid="20" grpId="0"/>
      <p:bldP spid="34" grpId="0"/>
      <p:bldP spid="35" grpId="0"/>
      <p:bldP spid="36" grpId="0"/>
      <p:bldP spid="37" grpId="0"/>
      <p:bldP spid="28" grpId="0"/>
      <p:bldP spid="33" grpId="1" animBg="1"/>
      <p:bldP spid="3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685800"/>
          </a:xfrm>
          <a:solidFill>
            <a:srgbClr val="C00000"/>
          </a:solidFill>
        </p:spPr>
        <p:txBody>
          <a:bodyPr/>
          <a:lstStyle/>
          <a:p>
            <a:r>
              <a:rPr lang="en-US" sz="3200" dirty="0" smtClean="0"/>
              <a:t>Replenishing the EF/SR Resource Pool</a:t>
            </a:r>
            <a:endParaRPr lang="en-US" dirty="0"/>
          </a:p>
        </p:txBody>
      </p:sp>
      <p:sp>
        <p:nvSpPr>
          <p:cNvPr id="5" name="Rectangle 4"/>
          <p:cNvSpPr/>
          <p:nvPr/>
        </p:nvSpPr>
        <p:spPr bwMode="auto">
          <a:xfrm>
            <a:off x="381000" y="1752600"/>
            <a:ext cx="2057400" cy="4343400"/>
          </a:xfrm>
          <a:prstGeom prst="rect">
            <a:avLst/>
          </a:prstGeom>
          <a:solidFill>
            <a:srgbClr val="00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Rectangle 5"/>
          <p:cNvSpPr/>
          <p:nvPr/>
        </p:nvSpPr>
        <p:spPr bwMode="auto">
          <a:xfrm>
            <a:off x="381000" y="1828800"/>
            <a:ext cx="2057400" cy="5334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Rectangle 6"/>
          <p:cNvSpPr/>
          <p:nvPr/>
        </p:nvSpPr>
        <p:spPr bwMode="auto">
          <a:xfrm>
            <a:off x="381000" y="35052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Rectangle 7"/>
          <p:cNvSpPr/>
          <p:nvPr/>
        </p:nvSpPr>
        <p:spPr bwMode="auto">
          <a:xfrm>
            <a:off x="381000" y="40386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Rectangle 8"/>
          <p:cNvSpPr/>
          <p:nvPr/>
        </p:nvSpPr>
        <p:spPr bwMode="auto">
          <a:xfrm>
            <a:off x="381000" y="45720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Rectangle 9"/>
          <p:cNvSpPr/>
          <p:nvPr/>
        </p:nvSpPr>
        <p:spPr bwMode="auto">
          <a:xfrm>
            <a:off x="381000" y="51054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Rectangle 10"/>
          <p:cNvSpPr/>
          <p:nvPr/>
        </p:nvSpPr>
        <p:spPr bwMode="auto">
          <a:xfrm>
            <a:off x="381000" y="56388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Rectangle 11"/>
          <p:cNvSpPr/>
          <p:nvPr/>
        </p:nvSpPr>
        <p:spPr bwMode="auto">
          <a:xfrm>
            <a:off x="381000" y="24384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3" name="Rectangle 12"/>
          <p:cNvSpPr/>
          <p:nvPr/>
        </p:nvSpPr>
        <p:spPr bwMode="auto">
          <a:xfrm>
            <a:off x="381000" y="2971800"/>
            <a:ext cx="2057400" cy="457200"/>
          </a:xfrm>
          <a:prstGeom prst="rect">
            <a:avLst/>
          </a:prstGeom>
          <a:solidFill>
            <a:srgbClr val="FFFF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4" name="TextBox 13"/>
          <p:cNvSpPr txBox="1"/>
          <p:nvPr/>
        </p:nvSpPr>
        <p:spPr>
          <a:xfrm>
            <a:off x="381000" y="1066800"/>
            <a:ext cx="2057400" cy="646331"/>
          </a:xfrm>
          <a:prstGeom prst="rect">
            <a:avLst/>
          </a:prstGeom>
          <a:noFill/>
        </p:spPr>
        <p:txBody>
          <a:bodyPr wrap="square" rtlCol="0">
            <a:spAutoFit/>
          </a:bodyPr>
          <a:lstStyle/>
          <a:p>
            <a:pPr algn="ctr"/>
            <a:r>
              <a:rPr lang="en-US" dirty="0" smtClean="0"/>
              <a:t>S-R Fuel Tank</a:t>
            </a:r>
          </a:p>
          <a:p>
            <a:pPr algn="ctr"/>
            <a:r>
              <a:rPr lang="en-US" dirty="0" smtClean="0"/>
              <a:t>(Willpower)</a:t>
            </a:r>
            <a:endParaRPr lang="en-US" dirty="0"/>
          </a:p>
        </p:txBody>
      </p:sp>
      <p:sp>
        <p:nvSpPr>
          <p:cNvPr id="15" name="Rounded Rectangle 14"/>
          <p:cNvSpPr/>
          <p:nvPr/>
        </p:nvSpPr>
        <p:spPr bwMode="auto">
          <a:xfrm>
            <a:off x="4191000" y="9144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6" name="Rounded Rectangle 15"/>
          <p:cNvSpPr/>
          <p:nvPr/>
        </p:nvSpPr>
        <p:spPr bwMode="auto">
          <a:xfrm>
            <a:off x="4191000" y="18288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7" name="Rounded Rectangle 16"/>
          <p:cNvSpPr/>
          <p:nvPr/>
        </p:nvSpPr>
        <p:spPr bwMode="auto">
          <a:xfrm>
            <a:off x="4191000" y="27432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8" name="Rounded Rectangle 17"/>
          <p:cNvSpPr/>
          <p:nvPr/>
        </p:nvSpPr>
        <p:spPr bwMode="auto">
          <a:xfrm>
            <a:off x="4191000" y="36576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9" name="Rounded Rectangle 18"/>
          <p:cNvSpPr/>
          <p:nvPr/>
        </p:nvSpPr>
        <p:spPr bwMode="auto">
          <a:xfrm>
            <a:off x="4191000" y="45720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0" name="TextBox 19"/>
          <p:cNvSpPr txBox="1"/>
          <p:nvPr/>
        </p:nvSpPr>
        <p:spPr>
          <a:xfrm>
            <a:off x="4419600" y="914400"/>
            <a:ext cx="1981200" cy="830997"/>
          </a:xfrm>
          <a:prstGeom prst="rect">
            <a:avLst/>
          </a:prstGeom>
          <a:noFill/>
        </p:spPr>
        <p:txBody>
          <a:bodyPr wrap="square" rtlCol="0">
            <a:spAutoFit/>
          </a:bodyPr>
          <a:lstStyle/>
          <a:p>
            <a:pPr algn="ctr"/>
            <a:r>
              <a:rPr lang="en-US" sz="1600" dirty="0" smtClean="0">
                <a:solidFill>
                  <a:srgbClr val="000000"/>
                </a:solidFill>
              </a:rPr>
              <a:t>Greater Rewards and Positive Emotions</a:t>
            </a:r>
            <a:endParaRPr lang="en-US" sz="1600" dirty="0">
              <a:solidFill>
                <a:srgbClr val="000000"/>
              </a:solidFill>
            </a:endParaRPr>
          </a:p>
        </p:txBody>
      </p:sp>
      <p:cxnSp>
        <p:nvCxnSpPr>
          <p:cNvPr id="22" name="Straight Arrow Connector 21"/>
          <p:cNvCxnSpPr>
            <a:stCxn id="15" idx="1"/>
            <a:endCxn id="7" idx="3"/>
          </p:cNvCxnSpPr>
          <p:nvPr/>
        </p:nvCxnSpPr>
        <p:spPr bwMode="auto">
          <a:xfrm rot="10800000" flipV="1">
            <a:off x="2438400" y="1333500"/>
            <a:ext cx="1752600" cy="24003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3" name="Straight Arrow Connector 22"/>
          <p:cNvCxnSpPr>
            <a:stCxn id="16" idx="1"/>
            <a:endCxn id="7" idx="3"/>
          </p:cNvCxnSpPr>
          <p:nvPr/>
        </p:nvCxnSpPr>
        <p:spPr bwMode="auto">
          <a:xfrm rot="10800000" flipV="1">
            <a:off x="2438400" y="2247900"/>
            <a:ext cx="1752600" cy="14859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4" name="Straight Arrow Connector 23"/>
          <p:cNvCxnSpPr>
            <a:stCxn id="17" idx="1"/>
            <a:endCxn id="7" idx="3"/>
          </p:cNvCxnSpPr>
          <p:nvPr/>
        </p:nvCxnSpPr>
        <p:spPr bwMode="auto">
          <a:xfrm rot="10800000" flipV="1">
            <a:off x="2438400" y="3162300"/>
            <a:ext cx="1752600" cy="5715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5" name="Straight Arrow Connector 24"/>
          <p:cNvCxnSpPr>
            <a:stCxn id="18" idx="1"/>
            <a:endCxn id="7" idx="3"/>
          </p:cNvCxnSpPr>
          <p:nvPr/>
        </p:nvCxnSpPr>
        <p:spPr bwMode="auto">
          <a:xfrm rot="10800000">
            <a:off x="2438400" y="3733800"/>
            <a:ext cx="1752600" cy="3429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cxnSp>
        <p:nvCxnSpPr>
          <p:cNvPr id="26" name="Straight Arrow Connector 25"/>
          <p:cNvCxnSpPr>
            <a:stCxn id="19" idx="1"/>
            <a:endCxn id="7" idx="3"/>
          </p:cNvCxnSpPr>
          <p:nvPr/>
        </p:nvCxnSpPr>
        <p:spPr bwMode="auto">
          <a:xfrm rot="10800000">
            <a:off x="2438400" y="3733800"/>
            <a:ext cx="1752600" cy="12573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sp>
        <p:nvSpPr>
          <p:cNvPr id="34" name="TextBox 33"/>
          <p:cNvSpPr txBox="1"/>
          <p:nvPr/>
        </p:nvSpPr>
        <p:spPr>
          <a:xfrm>
            <a:off x="4419600" y="1828800"/>
            <a:ext cx="2057400" cy="830997"/>
          </a:xfrm>
          <a:prstGeom prst="rect">
            <a:avLst/>
          </a:prstGeom>
          <a:noFill/>
        </p:spPr>
        <p:txBody>
          <a:bodyPr wrap="square" rtlCol="0">
            <a:spAutoFit/>
          </a:bodyPr>
          <a:lstStyle/>
          <a:p>
            <a:pPr algn="ctr"/>
            <a:r>
              <a:rPr lang="en-US" sz="1600" dirty="0" smtClean="0">
                <a:solidFill>
                  <a:srgbClr val="000000"/>
                </a:solidFill>
              </a:rPr>
              <a:t>Statements of Self-Efficacy and Encouragement</a:t>
            </a:r>
            <a:endParaRPr lang="en-US" sz="1600" dirty="0">
              <a:solidFill>
                <a:srgbClr val="000000"/>
              </a:solidFill>
            </a:endParaRPr>
          </a:p>
        </p:txBody>
      </p:sp>
      <p:sp>
        <p:nvSpPr>
          <p:cNvPr id="35" name="TextBox 34"/>
          <p:cNvSpPr txBox="1"/>
          <p:nvPr/>
        </p:nvSpPr>
        <p:spPr>
          <a:xfrm>
            <a:off x="4419600" y="2743200"/>
            <a:ext cx="1981200" cy="923330"/>
          </a:xfrm>
          <a:prstGeom prst="rect">
            <a:avLst/>
          </a:prstGeom>
          <a:noFill/>
        </p:spPr>
        <p:txBody>
          <a:bodyPr wrap="square" rtlCol="0">
            <a:spAutoFit/>
          </a:bodyPr>
          <a:lstStyle/>
          <a:p>
            <a:pPr algn="ctr"/>
            <a:r>
              <a:rPr lang="en-US" dirty="0" smtClean="0">
                <a:solidFill>
                  <a:srgbClr val="000000"/>
                </a:solidFill>
              </a:rPr>
              <a:t>10 minute breaks between EF/SR tasks</a:t>
            </a:r>
            <a:endParaRPr lang="en-US" dirty="0">
              <a:solidFill>
                <a:srgbClr val="000000"/>
              </a:solidFill>
            </a:endParaRPr>
          </a:p>
        </p:txBody>
      </p:sp>
      <p:sp>
        <p:nvSpPr>
          <p:cNvPr id="36" name="TextBox 35"/>
          <p:cNvSpPr txBox="1"/>
          <p:nvPr/>
        </p:nvSpPr>
        <p:spPr>
          <a:xfrm>
            <a:off x="4267200" y="3657600"/>
            <a:ext cx="2209800" cy="923330"/>
          </a:xfrm>
          <a:prstGeom prst="rect">
            <a:avLst/>
          </a:prstGeom>
          <a:noFill/>
        </p:spPr>
        <p:txBody>
          <a:bodyPr wrap="square" rtlCol="0">
            <a:spAutoFit/>
          </a:bodyPr>
          <a:lstStyle/>
          <a:p>
            <a:pPr algn="ctr"/>
            <a:r>
              <a:rPr lang="en-US" dirty="0" smtClean="0">
                <a:solidFill>
                  <a:srgbClr val="000000"/>
                </a:solidFill>
              </a:rPr>
              <a:t>3+ minutes of relaxation or meditation</a:t>
            </a:r>
            <a:endParaRPr lang="en-US" dirty="0">
              <a:solidFill>
                <a:srgbClr val="000000"/>
              </a:solidFill>
            </a:endParaRPr>
          </a:p>
        </p:txBody>
      </p:sp>
      <p:sp>
        <p:nvSpPr>
          <p:cNvPr id="37" name="TextBox 36"/>
          <p:cNvSpPr txBox="1"/>
          <p:nvPr/>
        </p:nvSpPr>
        <p:spPr>
          <a:xfrm>
            <a:off x="4343400" y="4495800"/>
            <a:ext cx="2057400" cy="954107"/>
          </a:xfrm>
          <a:prstGeom prst="rect">
            <a:avLst/>
          </a:prstGeom>
          <a:noFill/>
        </p:spPr>
        <p:txBody>
          <a:bodyPr wrap="square" rtlCol="0">
            <a:spAutoFit/>
          </a:bodyPr>
          <a:lstStyle/>
          <a:p>
            <a:pPr algn="ctr"/>
            <a:r>
              <a:rPr lang="en-US" sz="1400" dirty="0" smtClean="0">
                <a:solidFill>
                  <a:srgbClr val="000000"/>
                </a:solidFill>
              </a:rPr>
              <a:t>Visualizing and talking about future rewards before and during SR demanding tasks</a:t>
            </a:r>
            <a:endParaRPr lang="en-US" sz="1400" dirty="0">
              <a:solidFill>
                <a:srgbClr val="000000"/>
              </a:solidFill>
            </a:endParaRPr>
          </a:p>
        </p:txBody>
      </p:sp>
      <p:sp>
        <p:nvSpPr>
          <p:cNvPr id="42" name="Rounded Rectangle 41"/>
          <p:cNvSpPr/>
          <p:nvPr/>
        </p:nvSpPr>
        <p:spPr bwMode="auto">
          <a:xfrm>
            <a:off x="4191000" y="5486400"/>
            <a:ext cx="2438400" cy="8382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3" name="TextBox 42"/>
          <p:cNvSpPr txBox="1"/>
          <p:nvPr/>
        </p:nvSpPr>
        <p:spPr>
          <a:xfrm>
            <a:off x="4343400" y="5486400"/>
            <a:ext cx="2133600" cy="830997"/>
          </a:xfrm>
          <a:prstGeom prst="rect">
            <a:avLst/>
          </a:prstGeom>
          <a:noFill/>
        </p:spPr>
        <p:txBody>
          <a:bodyPr wrap="square" rtlCol="0">
            <a:spAutoFit/>
          </a:bodyPr>
          <a:lstStyle/>
          <a:p>
            <a:r>
              <a:rPr lang="en-US" sz="1600" dirty="0" smtClean="0">
                <a:solidFill>
                  <a:srgbClr val="000000"/>
                </a:solidFill>
              </a:rPr>
              <a:t>Routine physical exercise;  Also</a:t>
            </a:r>
          </a:p>
          <a:p>
            <a:r>
              <a:rPr lang="en-US" sz="1600" dirty="0" smtClean="0">
                <a:solidFill>
                  <a:srgbClr val="000000"/>
                </a:solidFill>
              </a:rPr>
              <a:t>Glucose ingestion</a:t>
            </a:r>
            <a:endParaRPr lang="en-US" sz="1600" dirty="0">
              <a:solidFill>
                <a:srgbClr val="000000"/>
              </a:solidFill>
            </a:endParaRPr>
          </a:p>
        </p:txBody>
      </p:sp>
      <p:cxnSp>
        <p:nvCxnSpPr>
          <p:cNvPr id="64" name="Straight Arrow Connector 63"/>
          <p:cNvCxnSpPr>
            <a:endCxn id="7" idx="3"/>
          </p:cNvCxnSpPr>
          <p:nvPr/>
        </p:nvCxnSpPr>
        <p:spPr bwMode="auto">
          <a:xfrm rot="16200000" flipV="1">
            <a:off x="2266950" y="3905250"/>
            <a:ext cx="2095500" cy="1752600"/>
          </a:xfrm>
          <a:prstGeom prst="straightConnector1">
            <a:avLst/>
          </a:prstGeom>
          <a:solidFill>
            <a:schemeClr val="accent1"/>
          </a:solidFill>
          <a:ln w="38100" cap="flat" cmpd="sng" algn="ctr">
            <a:solidFill>
              <a:schemeClr val="tx1"/>
            </a:solidFill>
            <a:prstDash val="solid"/>
            <a:miter lim="800000"/>
            <a:headEnd type="none" w="med" len="med"/>
            <a:tailEnd type="arrow"/>
          </a:ln>
          <a:effectLst/>
        </p:spPr>
      </p:cxnSp>
      <p:sp>
        <p:nvSpPr>
          <p:cNvPr id="31" name="TextBox 30"/>
          <p:cNvSpPr txBox="1"/>
          <p:nvPr/>
        </p:nvSpPr>
        <p:spPr>
          <a:xfrm>
            <a:off x="304800" y="6324600"/>
            <a:ext cx="8534400" cy="646331"/>
          </a:xfrm>
          <a:prstGeom prst="rect">
            <a:avLst/>
          </a:prstGeom>
          <a:noFill/>
        </p:spPr>
        <p:txBody>
          <a:bodyPr wrap="square" rtlCol="0">
            <a:spAutoFit/>
          </a:bodyPr>
          <a:lstStyle/>
          <a:p>
            <a:r>
              <a:rPr lang="en-US" sz="1200" dirty="0" smtClean="0"/>
              <a:t>Adapted from Bauer, I. M. &amp; </a:t>
            </a:r>
            <a:r>
              <a:rPr lang="en-US" sz="1200" dirty="0" err="1" smtClean="0"/>
              <a:t>Baumeister</a:t>
            </a:r>
            <a:r>
              <a:rPr lang="en-US" sz="1200" dirty="0" smtClean="0"/>
              <a:t>, R. F. (2011).  Self-regulatory strength.  In K. </a:t>
            </a:r>
            <a:r>
              <a:rPr lang="en-US" sz="1200" dirty="0" err="1" smtClean="0"/>
              <a:t>Vohs</a:t>
            </a:r>
            <a:r>
              <a:rPr lang="en-US" sz="1200" dirty="0" smtClean="0"/>
              <a:t> &amp; R. </a:t>
            </a:r>
            <a:r>
              <a:rPr lang="en-US" sz="1200" dirty="0" err="1" smtClean="0"/>
              <a:t>Baumeister</a:t>
            </a:r>
            <a:r>
              <a:rPr lang="en-US" sz="1200" dirty="0" smtClean="0"/>
              <a:t> (Eds.), </a:t>
            </a:r>
            <a:r>
              <a:rPr lang="en-US" sz="1200" i="1" dirty="0" smtClean="0"/>
              <a:t>Handbook of Self-Regulation (2</a:t>
            </a:r>
            <a:r>
              <a:rPr lang="en-US" sz="1200" i="1" baseline="30000" dirty="0" smtClean="0"/>
              <a:t>nd</a:t>
            </a:r>
            <a:r>
              <a:rPr lang="en-US" sz="1200" i="1" dirty="0" smtClean="0"/>
              <a:t> ed.) (pp. 64-82).  </a:t>
            </a:r>
            <a:r>
              <a:rPr lang="en-US" sz="1200" dirty="0" smtClean="0"/>
              <a:t>New York: Guilford Press</a:t>
            </a:r>
          </a:p>
          <a:p>
            <a:endParaRPr lang="en-US" sz="1200" dirty="0"/>
          </a:p>
        </p:txBody>
      </p:sp>
      <p:sp>
        <p:nvSpPr>
          <p:cNvPr id="32" name="TextBox 31"/>
          <p:cNvSpPr txBox="1"/>
          <p:nvPr/>
        </p:nvSpPr>
        <p:spPr>
          <a:xfrm>
            <a:off x="6858000" y="1981200"/>
            <a:ext cx="2286000" cy="2862322"/>
          </a:xfrm>
          <a:prstGeom prst="rect">
            <a:avLst/>
          </a:prstGeom>
          <a:noFill/>
        </p:spPr>
        <p:txBody>
          <a:bodyPr wrap="square" rtlCol="0">
            <a:spAutoFit/>
          </a:bodyPr>
          <a:lstStyle/>
          <a:p>
            <a:r>
              <a:rPr lang="en-US" dirty="0" smtClean="0"/>
              <a:t>Regular limited practice using EF/SR and the Willpower Pool can increase later pool capacity.  However, the capacity may eventually diminish once practice is terminated.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down)">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additive="base">
                                        <p:cTn id="34" dur="500" fill="hold"/>
                                        <p:tgtEl>
                                          <p:spTgt spid="16"/>
                                        </p:tgtEl>
                                        <p:attrNameLst>
                                          <p:attrName>ppt_x</p:attrName>
                                        </p:attrNameLst>
                                      </p:cBhvr>
                                      <p:tavLst>
                                        <p:tav tm="0">
                                          <p:val>
                                            <p:strVal val="#ppt_x"/>
                                          </p:val>
                                        </p:tav>
                                        <p:tav tm="100000">
                                          <p:val>
                                            <p:strVal val="#ppt_x"/>
                                          </p:val>
                                        </p:tav>
                                      </p:tavLst>
                                    </p:anim>
                                    <p:anim calcmode="lin" valueType="num">
                                      <p:cBhvr additive="base">
                                        <p:cTn id="3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23"/>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wipe(down)">
                                      <p:cBhvr>
                                        <p:cTn id="48" dur="5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wipe(down)">
                                      <p:cBhvr>
                                        <p:cTn id="53" dur="500"/>
                                        <p:tgtEl>
                                          <p:spTgt spid="9"/>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additive="base">
                                        <p:cTn id="58" dur="500" fill="hold"/>
                                        <p:tgtEl>
                                          <p:spTgt spid="17"/>
                                        </p:tgtEl>
                                        <p:attrNameLst>
                                          <p:attrName>ppt_x</p:attrName>
                                        </p:attrNameLst>
                                      </p:cBhvr>
                                      <p:tavLst>
                                        <p:tav tm="0">
                                          <p:val>
                                            <p:strVal val="#ppt_x"/>
                                          </p:val>
                                        </p:tav>
                                        <p:tav tm="100000">
                                          <p:val>
                                            <p:strVal val="#ppt_x"/>
                                          </p:val>
                                        </p:tav>
                                      </p:tavLst>
                                    </p:anim>
                                    <p:anim calcmode="lin" valueType="num">
                                      <p:cBhvr additive="base">
                                        <p:cTn id="5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5"/>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24"/>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down)">
                                      <p:cBhvr>
                                        <p:cTn id="72" dur="500"/>
                                        <p:tgtEl>
                                          <p:spTgt spid="8"/>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 calcmode="lin" valueType="num">
                                      <p:cBhvr additive="base">
                                        <p:cTn id="77" dur="500" fill="hold"/>
                                        <p:tgtEl>
                                          <p:spTgt spid="18"/>
                                        </p:tgtEl>
                                        <p:attrNameLst>
                                          <p:attrName>ppt_x</p:attrName>
                                        </p:attrNameLst>
                                      </p:cBhvr>
                                      <p:tavLst>
                                        <p:tav tm="0">
                                          <p:val>
                                            <p:strVal val="#ppt_x"/>
                                          </p:val>
                                        </p:tav>
                                        <p:tav tm="100000">
                                          <p:val>
                                            <p:strVal val="#ppt_x"/>
                                          </p:val>
                                        </p:tav>
                                      </p:tavLst>
                                    </p:anim>
                                    <p:anim calcmode="lin" valueType="num">
                                      <p:cBhvr additive="base">
                                        <p:cTn id="7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2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wipe(down)">
                                      <p:cBhvr>
                                        <p:cTn id="91" dur="500"/>
                                        <p:tgtEl>
                                          <p:spTgt spid="7"/>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19"/>
                                        </p:tgtEl>
                                        <p:attrNameLst>
                                          <p:attrName>style.visibility</p:attrName>
                                        </p:attrNameLst>
                                      </p:cBhvr>
                                      <p:to>
                                        <p:strVal val="visible"/>
                                      </p:to>
                                    </p:set>
                                    <p:anim calcmode="lin" valueType="num">
                                      <p:cBhvr additive="base">
                                        <p:cTn id="96" dur="500" fill="hold"/>
                                        <p:tgtEl>
                                          <p:spTgt spid="19"/>
                                        </p:tgtEl>
                                        <p:attrNameLst>
                                          <p:attrName>ppt_x</p:attrName>
                                        </p:attrNameLst>
                                      </p:cBhvr>
                                      <p:tavLst>
                                        <p:tav tm="0">
                                          <p:val>
                                            <p:strVal val="#ppt_x"/>
                                          </p:val>
                                        </p:tav>
                                        <p:tav tm="100000">
                                          <p:val>
                                            <p:strVal val="#ppt_x"/>
                                          </p:val>
                                        </p:tav>
                                      </p:tavLst>
                                    </p:anim>
                                    <p:anim calcmode="lin" valueType="num">
                                      <p:cBhvr additive="base">
                                        <p:cTn id="9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37"/>
                                        </p:tgtEl>
                                        <p:attrNameLst>
                                          <p:attrName>style.visibility</p:attrName>
                                        </p:attrNameLst>
                                      </p:cBhvr>
                                      <p:to>
                                        <p:strVal val="visible"/>
                                      </p:to>
                                    </p:set>
                                    <p:anim calcmode="lin" valueType="num">
                                      <p:cBhvr additive="base">
                                        <p:cTn id="102" dur="500" fill="hold"/>
                                        <p:tgtEl>
                                          <p:spTgt spid="37"/>
                                        </p:tgtEl>
                                        <p:attrNameLst>
                                          <p:attrName>ppt_x</p:attrName>
                                        </p:attrNameLst>
                                      </p:cBhvr>
                                      <p:tavLst>
                                        <p:tav tm="0">
                                          <p:val>
                                            <p:strVal val="#ppt_x"/>
                                          </p:val>
                                        </p:tav>
                                        <p:tav tm="100000">
                                          <p:val>
                                            <p:strVal val="#ppt_x"/>
                                          </p:val>
                                        </p:tav>
                                      </p:tavLst>
                                    </p:anim>
                                    <p:anim calcmode="lin" valueType="num">
                                      <p:cBhvr additive="base">
                                        <p:cTn id="103"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nodeType="clickEffect">
                                  <p:stCondLst>
                                    <p:cond delay="0"/>
                                  </p:stCondLst>
                                  <p:childTnLst>
                                    <p:set>
                                      <p:cBhvr>
                                        <p:cTn id="107" dur="1" fill="hold">
                                          <p:stCondLst>
                                            <p:cond delay="0"/>
                                          </p:stCondLst>
                                        </p:cTn>
                                        <p:tgtEl>
                                          <p:spTgt spid="26"/>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wipe(down)">
                                      <p:cBhvr>
                                        <p:cTn id="112" dur="500"/>
                                        <p:tgtEl>
                                          <p:spTgt spid="13"/>
                                        </p:tgtEl>
                                      </p:cBhvr>
                                    </p:animEffect>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42"/>
                                        </p:tgtEl>
                                        <p:attrNameLst>
                                          <p:attrName>style.visibility</p:attrName>
                                        </p:attrNameLst>
                                      </p:cBhvr>
                                      <p:to>
                                        <p:strVal val="visible"/>
                                      </p:to>
                                    </p:set>
                                    <p:anim calcmode="lin" valueType="num">
                                      <p:cBhvr additive="base">
                                        <p:cTn id="117" dur="500" fill="hold"/>
                                        <p:tgtEl>
                                          <p:spTgt spid="42"/>
                                        </p:tgtEl>
                                        <p:attrNameLst>
                                          <p:attrName>ppt_x</p:attrName>
                                        </p:attrNameLst>
                                      </p:cBhvr>
                                      <p:tavLst>
                                        <p:tav tm="0">
                                          <p:val>
                                            <p:strVal val="#ppt_x"/>
                                          </p:val>
                                        </p:tav>
                                        <p:tav tm="100000">
                                          <p:val>
                                            <p:strVal val="#ppt_x"/>
                                          </p:val>
                                        </p:tav>
                                      </p:tavLst>
                                    </p:anim>
                                    <p:anim calcmode="lin" valueType="num">
                                      <p:cBhvr additive="base">
                                        <p:cTn id="11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4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64"/>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grpId="0" nodeType="clickEffect">
                                  <p:stCondLst>
                                    <p:cond delay="0"/>
                                  </p:stCondLst>
                                  <p:childTnLst>
                                    <p:set>
                                      <p:cBhvr>
                                        <p:cTn id="130" dur="1" fill="hold">
                                          <p:stCondLst>
                                            <p:cond delay="0"/>
                                          </p:stCondLst>
                                        </p:cTn>
                                        <p:tgtEl>
                                          <p:spTgt spid="12"/>
                                        </p:tgtEl>
                                        <p:attrNameLst>
                                          <p:attrName>style.visibility</p:attrName>
                                        </p:attrNameLst>
                                      </p:cBhvr>
                                      <p:to>
                                        <p:strVal val="visible"/>
                                      </p:to>
                                    </p:set>
                                    <p:animEffect transition="in" filter="wipe(down)">
                                      <p:cBhvr>
                                        <p:cTn id="131" dur="500"/>
                                        <p:tgtEl>
                                          <p:spTgt spid="12"/>
                                        </p:tgtEl>
                                      </p:cBhvr>
                                    </p:animEffect>
                                  </p:childTnLst>
                                </p:cTn>
                              </p:par>
                            </p:childTnLst>
                          </p:cTn>
                        </p:par>
                      </p:childTnLst>
                    </p:cTn>
                  </p:par>
                  <p:par>
                    <p:cTn id="132" fill="hold">
                      <p:stCondLst>
                        <p:cond delay="indefinite"/>
                      </p:stCondLst>
                      <p:childTnLst>
                        <p:par>
                          <p:cTn id="133" fill="hold">
                            <p:stCondLst>
                              <p:cond delay="0"/>
                            </p:stCondLst>
                            <p:childTnLst>
                              <p:par>
                                <p:cTn id="134" presetID="1" presetClass="entr" presetSubtype="0" fill="hold" grpId="0" nodeType="clickEffect">
                                  <p:stCondLst>
                                    <p:cond delay="0"/>
                                  </p:stCondLst>
                                  <p:childTnLst>
                                    <p:set>
                                      <p:cBhvr>
                                        <p:cTn id="135" dur="1" fill="hold">
                                          <p:stCondLst>
                                            <p:cond delay="0"/>
                                          </p:stCondLst>
                                        </p:cTn>
                                        <p:tgtEl>
                                          <p:spTgt spid="32"/>
                                        </p:tgtEl>
                                        <p:attrNameLst>
                                          <p:attrName>style.visibility</p:attrName>
                                        </p:attrNameLst>
                                      </p:cBhvr>
                                      <p:to>
                                        <p:strVal val="visible"/>
                                      </p:to>
                                    </p:set>
                                  </p:childTnLst>
                                </p:cTn>
                              </p:par>
                            </p:childTnLst>
                          </p:cTn>
                        </p:par>
                      </p:childTnLst>
                    </p:cTn>
                  </p:par>
                  <p:par>
                    <p:cTn id="136" fill="hold">
                      <p:stCondLst>
                        <p:cond delay="indefinite"/>
                      </p:stCondLst>
                      <p:childTnLst>
                        <p:par>
                          <p:cTn id="137" fill="hold">
                            <p:stCondLst>
                              <p:cond delay="0"/>
                            </p:stCondLst>
                            <p:childTnLst>
                              <p:par>
                                <p:cTn id="138" presetID="22" presetClass="entr" presetSubtype="4" fill="hold" grpId="0" nodeType="clickEffect">
                                  <p:stCondLst>
                                    <p:cond delay="0"/>
                                  </p:stCondLst>
                                  <p:childTnLst>
                                    <p:set>
                                      <p:cBhvr>
                                        <p:cTn id="139" dur="1" fill="hold">
                                          <p:stCondLst>
                                            <p:cond delay="0"/>
                                          </p:stCondLst>
                                        </p:cTn>
                                        <p:tgtEl>
                                          <p:spTgt spid="6"/>
                                        </p:tgtEl>
                                        <p:attrNameLst>
                                          <p:attrName>style.visibility</p:attrName>
                                        </p:attrNameLst>
                                      </p:cBhvr>
                                      <p:to>
                                        <p:strVal val="visible"/>
                                      </p:to>
                                    </p:set>
                                    <p:animEffect transition="in" filter="wipe(down)">
                                      <p:cBhvr>
                                        <p:cTn id="14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p:bldP spid="15" grpId="0" animBg="1"/>
      <p:bldP spid="16" grpId="0" animBg="1"/>
      <p:bldP spid="17" grpId="0" animBg="1"/>
      <p:bldP spid="18" grpId="0" animBg="1"/>
      <p:bldP spid="19" grpId="0" animBg="1"/>
      <p:bldP spid="20" grpId="0"/>
      <p:bldP spid="34" grpId="0"/>
      <p:bldP spid="35" grpId="0"/>
      <p:bldP spid="36" grpId="0"/>
      <p:bldP spid="37" grpId="0"/>
      <p:bldP spid="42" grpId="0" animBg="1"/>
      <p:bldP spid="43" grpId="0"/>
      <p:bldP spid="3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a:xfrm>
            <a:off x="228600" y="152400"/>
            <a:ext cx="8458200" cy="762000"/>
          </a:xfrm>
        </p:spPr>
        <p:txBody>
          <a:bodyPr/>
          <a:lstStyle/>
          <a:p>
            <a:pPr eaLnBrk="1" hangingPunct="1">
              <a:defRPr/>
            </a:pPr>
            <a:r>
              <a:rPr lang="en-US" sz="4000" dirty="0" smtClean="0"/>
              <a:t>Conclusions</a:t>
            </a:r>
          </a:p>
        </p:txBody>
      </p:sp>
      <p:sp>
        <p:nvSpPr>
          <p:cNvPr id="26627" name="Rectangle 3"/>
          <p:cNvSpPr>
            <a:spLocks noGrp="1" noChangeArrowheads="1"/>
          </p:cNvSpPr>
          <p:nvPr>
            <p:ph type="body" idx="1"/>
          </p:nvPr>
        </p:nvSpPr>
        <p:spPr>
          <a:xfrm>
            <a:off x="152400" y="914400"/>
            <a:ext cx="8686800" cy="5791200"/>
          </a:xfrm>
        </p:spPr>
        <p:txBody>
          <a:bodyPr/>
          <a:lstStyle/>
          <a:p>
            <a:pPr eaLnBrk="1" hangingPunct="1"/>
            <a:r>
              <a:rPr lang="en-US" dirty="0" smtClean="0"/>
              <a:t>The EF/SR system is multi-leveled and arranged in a hierarchy over maturation</a:t>
            </a:r>
          </a:p>
          <a:p>
            <a:pPr eaLnBrk="1" hangingPunct="1"/>
            <a:r>
              <a:rPr lang="en-US" dirty="0" smtClean="0"/>
              <a:t>ADHD disrupts behavioral inhibition and the internalization of the instrumental self-directed EFs producing a cascading of deficits into higher levels of EF</a:t>
            </a:r>
          </a:p>
          <a:p>
            <a:pPr eaLnBrk="1" hangingPunct="1"/>
            <a:r>
              <a:rPr lang="en-US" dirty="0" smtClean="0"/>
              <a:t>By disrupting EF/SR, ADHD affects:</a:t>
            </a:r>
          </a:p>
          <a:p>
            <a:pPr lvl="1" eaLnBrk="1" hangingPunct="1"/>
            <a:r>
              <a:rPr lang="en-US" sz="2000" smtClean="0"/>
              <a:t>Self-restrain </a:t>
            </a:r>
            <a:r>
              <a:rPr lang="en-US" sz="2000" dirty="0" smtClean="0"/>
              <a:t>or inhibit behavior, thoughts, words, emotions</a:t>
            </a:r>
          </a:p>
          <a:p>
            <a:pPr lvl="1" eaLnBrk="1" hangingPunct="1"/>
            <a:r>
              <a:rPr lang="en-US" sz="2000" dirty="0" smtClean="0"/>
              <a:t>Self-manage to time; anticipate and prepare for the future</a:t>
            </a:r>
          </a:p>
          <a:p>
            <a:pPr lvl="1" eaLnBrk="1" hangingPunct="1"/>
            <a:r>
              <a:rPr lang="en-US" sz="2000" dirty="0" smtClean="0"/>
              <a:t>Self-organize and problem solve across time</a:t>
            </a:r>
          </a:p>
          <a:p>
            <a:pPr lvl="1" eaLnBrk="1" hangingPunct="1"/>
            <a:r>
              <a:rPr lang="en-US" sz="2000" dirty="0" smtClean="0"/>
              <a:t>Self-motivate across time</a:t>
            </a:r>
          </a:p>
          <a:p>
            <a:pPr lvl="1" eaLnBrk="1" hangingPunct="1"/>
            <a:r>
              <a:rPr lang="en-US" sz="2000" dirty="0" smtClean="0"/>
              <a:t>Self-regulate emotions across time</a:t>
            </a:r>
          </a:p>
          <a:p>
            <a:pPr eaLnBrk="1" hangingPunct="1"/>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6627">
                                            <p:txEl>
                                              <p:pRg st="3" end="3"/>
                                            </p:txEl>
                                          </p:spTgt>
                                        </p:tgtEl>
                                        <p:attrNameLst>
                                          <p:attrName>style.visibility</p:attrName>
                                        </p:attrNameLst>
                                      </p:cBhvr>
                                      <p:to>
                                        <p:strVal val="visible"/>
                                      </p:to>
                                    </p:set>
                                    <p:anim calcmode="lin" valueType="num">
                                      <p:cBhvr additive="base">
                                        <p:cTn id="23"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627">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 calcmode="lin" valueType="num">
                                      <p:cBhvr additive="base">
                                        <p:cTn id="27"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6627">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6627">
                                            <p:txEl>
                                              <p:pRg st="5" end="5"/>
                                            </p:txEl>
                                          </p:spTgt>
                                        </p:tgtEl>
                                        <p:attrNameLst>
                                          <p:attrName>style.visibility</p:attrName>
                                        </p:attrNameLst>
                                      </p:cBhvr>
                                      <p:to>
                                        <p:strVal val="visible"/>
                                      </p:to>
                                    </p:set>
                                    <p:anim calcmode="lin" valueType="num">
                                      <p:cBhvr additive="base">
                                        <p:cTn id="31" dur="5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627">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6627">
                                            <p:txEl>
                                              <p:pRg st="6" end="6"/>
                                            </p:txEl>
                                          </p:spTgt>
                                        </p:tgtEl>
                                        <p:attrNameLst>
                                          <p:attrName>style.visibility</p:attrName>
                                        </p:attrNameLst>
                                      </p:cBhvr>
                                      <p:to>
                                        <p:strVal val="visible"/>
                                      </p:to>
                                    </p:set>
                                    <p:anim calcmode="lin" valueType="num">
                                      <p:cBhvr additive="base">
                                        <p:cTn id="35" dur="500" fill="hold"/>
                                        <p:tgtEl>
                                          <p:spTgt spid="26627">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6627">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6627">
                                            <p:txEl>
                                              <p:pRg st="7" end="7"/>
                                            </p:txEl>
                                          </p:spTgt>
                                        </p:tgtEl>
                                        <p:attrNameLst>
                                          <p:attrName>style.visibility</p:attrName>
                                        </p:attrNameLst>
                                      </p:cBhvr>
                                      <p:to>
                                        <p:strVal val="visible"/>
                                      </p:to>
                                    </p:set>
                                    <p:anim calcmode="lin" valueType="num">
                                      <p:cBhvr additive="base">
                                        <p:cTn id="39" dur="500" fill="hold"/>
                                        <p:tgtEl>
                                          <p:spTgt spid="26627">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662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pPr>
              <a:defRPr/>
            </a:pPr>
            <a:r>
              <a:rPr lang="en-US" dirty="0" smtClean="0"/>
              <a:t>Conclusions</a:t>
            </a:r>
            <a:endParaRPr lang="en-US" dirty="0"/>
          </a:p>
        </p:txBody>
      </p:sp>
      <p:sp>
        <p:nvSpPr>
          <p:cNvPr id="50179" name="Content Placeholder 2"/>
          <p:cNvSpPr>
            <a:spLocks noGrp="1"/>
          </p:cNvSpPr>
          <p:nvPr>
            <p:ph idx="1"/>
          </p:nvPr>
        </p:nvSpPr>
        <p:spPr>
          <a:xfrm>
            <a:off x="457200" y="1066800"/>
            <a:ext cx="8229600" cy="5029200"/>
          </a:xfrm>
        </p:spPr>
        <p:txBody>
          <a:bodyPr/>
          <a:lstStyle/>
          <a:p>
            <a:pPr eaLnBrk="1" hangingPunct="1"/>
            <a:r>
              <a:rPr lang="en-US" sz="2400" dirty="0" smtClean="0"/>
              <a:t>Behavior in people with ADHD cannot be hierarchically organized and sustained in support of longer term goals and welfare</a:t>
            </a:r>
          </a:p>
          <a:p>
            <a:pPr eaLnBrk="1" hangingPunct="1"/>
            <a:r>
              <a:rPr lang="en-US" sz="2400" dirty="0" smtClean="0"/>
              <a:t>This results in a serious and pervasive disorder of self-regulation across time and settings and impaired social functioning (reciprocity, cooperation, and mutualism)</a:t>
            </a:r>
          </a:p>
          <a:p>
            <a:pPr eaLnBrk="1" hangingPunct="1"/>
            <a:r>
              <a:rPr lang="en-US" sz="2400" dirty="0" smtClean="0"/>
              <a:t>Preventing them from dealing effectively with the probable future and pursuing one’s long-term goals and welfare</a:t>
            </a:r>
          </a:p>
          <a:p>
            <a:pPr eaLnBrk="1" hangingPunct="1"/>
            <a:r>
              <a:rPr lang="en-US" sz="2400" dirty="0" smtClean="0"/>
              <a:t>Thereby requiring the design of prosthetic environments that compensate for EF/SR deficits while using </a:t>
            </a:r>
            <a:r>
              <a:rPr lang="en-US" sz="2400" dirty="0" err="1" smtClean="0"/>
              <a:t>neuro</a:t>
            </a:r>
            <a:r>
              <a:rPr lang="en-US" sz="2400" dirty="0" smtClean="0"/>
              <a:t>-genetic medicines to temporarily improve or normalize the instrumental self-directed EFs</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sz="quarter"/>
          </p:nvPr>
        </p:nvSpPr>
        <p:spPr>
          <a:xfrm>
            <a:off x="457200" y="1447800"/>
            <a:ext cx="8229600" cy="2971800"/>
          </a:xfrm>
        </p:spPr>
        <p:txBody>
          <a:bodyPr/>
          <a:lstStyle/>
          <a:p>
            <a:pPr eaLnBrk="1" hangingPunct="1">
              <a:defRPr/>
            </a:pPr>
            <a:r>
              <a:rPr lang="en-US" sz="4000" dirty="0" smtClean="0"/>
              <a:t>The Neuro-Anatomy and Neuropsychology of ADHD Virtually Guarantee It!</a:t>
            </a:r>
          </a:p>
        </p:txBody>
      </p:sp>
      <p:sp>
        <p:nvSpPr>
          <p:cNvPr id="3075" name="Rectangle 5"/>
          <p:cNvSpPr>
            <a:spLocks noGrp="1" noChangeArrowheads="1"/>
          </p:cNvSpPr>
          <p:nvPr>
            <p:ph type="subTitle" sz="quarter" idx="1"/>
          </p:nvPr>
        </p:nvSpPr>
        <p:spPr/>
        <p:txBody>
          <a:bodyPr/>
          <a:lstStyle/>
          <a:p>
            <a:pPr eaLnBrk="1" hangingPunct="1">
              <a:lnSpc>
                <a:spcPct val="80000"/>
              </a:lnSpc>
              <a:defRPr/>
            </a:pPr>
            <a:endParaRPr lang="en-US" sz="1800" dirty="0" smtClean="0"/>
          </a:p>
          <a:p>
            <a:pPr eaLnBrk="1" hangingPunct="1">
              <a:lnSpc>
                <a:spcPct val="80000"/>
              </a:lnSpc>
              <a:defRPr/>
            </a:pPr>
            <a:endParaRPr lang="en-US" sz="1800" dirty="0" smtClean="0"/>
          </a:p>
        </p:txBody>
      </p:sp>
      <p:sp>
        <p:nvSpPr>
          <p:cNvPr id="11268" name="Rectangle 13"/>
          <p:cNvSpPr>
            <a:spLocks noChangeArrowheads="1"/>
          </p:cNvSpPr>
          <p:nvPr/>
        </p:nvSpPr>
        <p:spPr bwMode="auto">
          <a:xfrm>
            <a:off x="228600" y="4038600"/>
            <a:ext cx="9144000" cy="0"/>
          </a:xfrm>
          <a:prstGeom prst="rect">
            <a:avLst/>
          </a:prstGeom>
          <a:noFill/>
          <a:ln w="9525">
            <a:noFill/>
            <a:miter lim="800000"/>
            <a:headEnd/>
            <a:tailEnd/>
          </a:ln>
        </p:spPr>
        <p:txBody>
          <a:bodyPr wrap="none" anchor="ctr">
            <a:spAutoFit/>
          </a:bodyPr>
          <a:lstStyle/>
          <a:p>
            <a:endParaRPr lang="en-US"/>
          </a:p>
        </p:txBody>
      </p:sp>
      <p:sp>
        <p:nvSpPr>
          <p:cNvPr id="11269" name="Rectangle 14"/>
          <p:cNvSpPr>
            <a:spLocks noChangeArrowheads="1"/>
          </p:cNvSpPr>
          <p:nvPr/>
        </p:nvSpPr>
        <p:spPr bwMode="auto">
          <a:xfrm>
            <a:off x="0" y="3714750"/>
            <a:ext cx="9144000" cy="0"/>
          </a:xfrm>
          <a:prstGeom prst="rect">
            <a:avLst/>
          </a:prstGeom>
          <a:noFill/>
          <a:ln w="9525">
            <a:noFill/>
            <a:miter lim="800000"/>
            <a:headEnd/>
            <a:tailEnd/>
          </a:ln>
        </p:spPr>
        <p:txBody>
          <a:bodyPr wrap="none" anchor="ctr">
            <a:spAutoFit/>
          </a:bodyPr>
          <a:lstStyle/>
          <a:p>
            <a:endParaRPr lang="en-US"/>
          </a:p>
        </p:txBody>
      </p:sp>
    </p:spTree>
    <p:extLst>
      <p:ext uri="{BB962C8B-B14F-4D97-AF65-F5344CB8AC3E}">
        <p14:creationId xmlns:p14="http://schemas.microsoft.com/office/powerpoint/2010/main" val="2033631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Rectangle 2"/>
          <p:cNvSpPr>
            <a:spLocks noGrp="1" noChangeArrowheads="1"/>
          </p:cNvSpPr>
          <p:nvPr>
            <p:ph type="title"/>
          </p:nvPr>
        </p:nvSpPr>
        <p:spPr>
          <a:xfrm>
            <a:off x="457200" y="152400"/>
            <a:ext cx="8229600" cy="990600"/>
          </a:xfrm>
          <a:solidFill>
            <a:srgbClr val="C00000"/>
          </a:solidFill>
        </p:spPr>
        <p:txBody>
          <a:bodyPr/>
          <a:lstStyle/>
          <a:p>
            <a:pPr eaLnBrk="1" hangingPunct="1">
              <a:defRPr/>
            </a:pPr>
            <a:r>
              <a:rPr lang="en-US" sz="2400" dirty="0" smtClean="0"/>
              <a:t>The </a:t>
            </a:r>
            <a:r>
              <a:rPr lang="en-US" sz="2400" dirty="0" err="1" smtClean="0"/>
              <a:t>Prefontal</a:t>
            </a:r>
            <a:r>
              <a:rPr lang="en-US" sz="2400" dirty="0" smtClean="0"/>
              <a:t> Cortical Networks Involved in EF Are Also the Networks Implicated in Self-Regulation and in ADHD</a:t>
            </a:r>
          </a:p>
        </p:txBody>
      </p:sp>
      <p:sp>
        <p:nvSpPr>
          <p:cNvPr id="43011" name="Rectangle 3"/>
          <p:cNvSpPr>
            <a:spLocks noGrp="1" noChangeArrowheads="1"/>
          </p:cNvSpPr>
          <p:nvPr>
            <p:ph type="body" idx="1"/>
          </p:nvPr>
        </p:nvSpPr>
        <p:spPr>
          <a:xfrm>
            <a:off x="457200" y="1143000"/>
            <a:ext cx="8229600" cy="5334000"/>
          </a:xfrm>
        </p:spPr>
        <p:txBody>
          <a:bodyPr/>
          <a:lstStyle/>
          <a:p>
            <a:pPr eaLnBrk="1" hangingPunct="1">
              <a:lnSpc>
                <a:spcPct val="90000"/>
              </a:lnSpc>
              <a:defRPr/>
            </a:pPr>
            <a:r>
              <a:rPr lang="en-US" sz="2400" u="sng" dirty="0" smtClean="0"/>
              <a:t>The frontal-</a:t>
            </a:r>
            <a:r>
              <a:rPr lang="en-US" sz="2400" u="sng" dirty="0" err="1" smtClean="0"/>
              <a:t>striatal</a:t>
            </a:r>
            <a:r>
              <a:rPr lang="en-US" sz="2400" u="sng" dirty="0" smtClean="0"/>
              <a:t> circuit</a:t>
            </a:r>
            <a:r>
              <a:rPr lang="en-US" sz="2400" dirty="0" smtClean="0"/>
              <a:t>:  Associated with deficits in response suppression, freedom from distraction, working memory, organization, and planning, known as the “cool” or </a:t>
            </a:r>
            <a:r>
              <a:rPr lang="en-US" sz="2400" b="1" dirty="0" smtClean="0"/>
              <a:t>“what” </a:t>
            </a:r>
            <a:r>
              <a:rPr lang="en-US" sz="2400" dirty="0" smtClean="0"/>
              <a:t>EF network</a:t>
            </a:r>
          </a:p>
          <a:p>
            <a:pPr eaLnBrk="1" hangingPunct="1">
              <a:lnSpc>
                <a:spcPct val="90000"/>
              </a:lnSpc>
              <a:defRPr/>
            </a:pPr>
            <a:r>
              <a:rPr lang="en-US" sz="2400" u="sng" dirty="0" smtClean="0"/>
              <a:t>The frontal-</a:t>
            </a:r>
            <a:r>
              <a:rPr lang="en-US" sz="2400" u="sng" dirty="0" err="1" smtClean="0"/>
              <a:t>cerebellar</a:t>
            </a:r>
            <a:r>
              <a:rPr lang="en-US" sz="2400" u="sng" dirty="0" smtClean="0"/>
              <a:t> circuit</a:t>
            </a:r>
            <a:r>
              <a:rPr lang="en-US" sz="2400" dirty="0" smtClean="0"/>
              <a:t>:  Associated with motor coordination deficits, and problems with the timing and timeliness of behavior, known as the </a:t>
            </a:r>
            <a:r>
              <a:rPr lang="en-US" sz="2400" b="1" dirty="0" smtClean="0"/>
              <a:t>“when” </a:t>
            </a:r>
            <a:r>
              <a:rPr lang="en-US" sz="2400" dirty="0" smtClean="0"/>
              <a:t>EF network</a:t>
            </a:r>
          </a:p>
          <a:p>
            <a:pPr eaLnBrk="1" hangingPunct="1">
              <a:lnSpc>
                <a:spcPct val="90000"/>
              </a:lnSpc>
              <a:defRPr/>
            </a:pPr>
            <a:r>
              <a:rPr lang="en-US" sz="2400" u="sng" dirty="0" smtClean="0"/>
              <a:t>The frontal-limbic circuit</a:t>
            </a:r>
            <a:r>
              <a:rPr lang="en-US" sz="2400" dirty="0" smtClean="0"/>
              <a:t>:  Associated with symptoms of emotional </a:t>
            </a:r>
            <a:r>
              <a:rPr lang="en-US" sz="2400" dirty="0" err="1" smtClean="0"/>
              <a:t>dyscontrol</a:t>
            </a:r>
            <a:r>
              <a:rPr lang="en-US" sz="2400" dirty="0" smtClean="0"/>
              <a:t>, motivation deficits, hyperactivity-impulsivity, and proneness to aggression, known as the </a:t>
            </a:r>
            <a:r>
              <a:rPr lang="en-US" sz="2400" b="1" dirty="0" smtClean="0"/>
              <a:t>“hot” </a:t>
            </a:r>
            <a:r>
              <a:rPr lang="en-US" sz="2400" dirty="0" smtClean="0"/>
              <a:t>or </a:t>
            </a:r>
            <a:r>
              <a:rPr lang="en-US" sz="2400" b="1" dirty="0" smtClean="0"/>
              <a:t>“why” </a:t>
            </a:r>
            <a:r>
              <a:rPr lang="en-US" sz="2400" dirty="0" smtClean="0"/>
              <a:t>EF network</a:t>
            </a:r>
          </a:p>
          <a:p>
            <a:pPr eaLnBrk="1" hangingPunct="1">
              <a:lnSpc>
                <a:spcPct val="90000"/>
              </a:lnSpc>
              <a:buFontTx/>
              <a:buNone/>
              <a:defRPr/>
            </a:pPr>
            <a:r>
              <a:rPr lang="en-US" sz="1200" dirty="0" smtClean="0"/>
              <a:t>Nigg, J. T., &amp; Casey, B. (2005).  An integrative theory of attention-deficit/hyperactivity disorder based on the cognitive and affective neurosciences.  </a:t>
            </a:r>
            <a:r>
              <a:rPr lang="en-US" sz="1200" i="1" dirty="0" smtClean="0"/>
              <a:t>Development and Psychology, 17</a:t>
            </a:r>
            <a:r>
              <a:rPr lang="en-US" sz="1200" dirty="0" smtClean="0"/>
              <a:t>, 785-806.</a:t>
            </a:r>
          </a:p>
          <a:p>
            <a:pPr eaLnBrk="1" hangingPunct="1">
              <a:lnSpc>
                <a:spcPct val="90000"/>
              </a:lnSpc>
              <a:buFontTx/>
              <a:buNone/>
              <a:defRPr/>
            </a:pPr>
            <a:r>
              <a:rPr lang="en-US" sz="1200" dirty="0" err="1" smtClean="0"/>
              <a:t>Castellanos</a:t>
            </a:r>
            <a:r>
              <a:rPr lang="en-US" sz="1200" dirty="0" smtClean="0"/>
              <a:t>, X., </a:t>
            </a:r>
            <a:r>
              <a:rPr lang="en-US" sz="1200" dirty="0" err="1" smtClean="0"/>
              <a:t>Sonuga-Barke</a:t>
            </a:r>
            <a:r>
              <a:rPr lang="en-US" sz="1200" dirty="0" smtClean="0"/>
              <a:t>, E., </a:t>
            </a:r>
            <a:r>
              <a:rPr lang="en-US" sz="1200" dirty="0" err="1" smtClean="0"/>
              <a:t>Milham</a:t>
            </a:r>
            <a:r>
              <a:rPr lang="en-US" sz="1200" dirty="0" smtClean="0"/>
              <a:t>, M., &amp; </a:t>
            </a:r>
            <a:r>
              <a:rPr lang="en-US" sz="1200" dirty="0" err="1" smtClean="0"/>
              <a:t>Tannock</a:t>
            </a:r>
            <a:r>
              <a:rPr lang="en-US" sz="1200" dirty="0" smtClean="0"/>
              <a:t>, R. (2006).  Characterizing cognition in ADHD: Beyond executive dysfunction.  </a:t>
            </a:r>
            <a:r>
              <a:rPr lang="en-US" sz="1200" i="1" dirty="0" smtClean="0"/>
              <a:t>Trends in Cognitive Science, 10, </a:t>
            </a:r>
            <a:r>
              <a:rPr lang="en-US" sz="1200" dirty="0" smtClean="0"/>
              <a:t>117-123.</a:t>
            </a:r>
          </a:p>
          <a:p>
            <a:pPr eaLnBrk="1" hangingPunct="1">
              <a:lnSpc>
                <a:spcPct val="90000"/>
              </a:lnSpc>
              <a:buFontTx/>
              <a:buNone/>
              <a:defRPr/>
            </a:pPr>
            <a:r>
              <a:rPr lang="en-US" sz="1200" dirty="0" err="1" smtClean="0"/>
              <a:t>Sagvolden</a:t>
            </a:r>
            <a:r>
              <a:rPr lang="en-US" sz="1200" dirty="0" smtClean="0"/>
              <a:t>, T., Johansen, E. B., </a:t>
            </a:r>
            <a:r>
              <a:rPr lang="en-US" sz="1200" dirty="0" err="1" smtClean="0"/>
              <a:t>Aase</a:t>
            </a:r>
            <a:r>
              <a:rPr lang="en-US" sz="1200" dirty="0" smtClean="0"/>
              <a:t>, H., &amp; Russell, V. A. (2005).  A dynamic developmental theory of attention-deficit/hyperactivity disorder (ADHD) predominantly hyperactive-impulsive and combined subtypes.  </a:t>
            </a:r>
            <a:r>
              <a:rPr lang="en-US" sz="1200" i="1" dirty="0" smtClean="0"/>
              <a:t>Behavioral and Brain Sciences, 28</a:t>
            </a:r>
            <a:r>
              <a:rPr lang="en-US" sz="1200" dirty="0" smtClean="0"/>
              <a:t>, 397-408.</a:t>
            </a:r>
          </a:p>
          <a:p>
            <a:pPr eaLnBrk="1" hangingPunct="1">
              <a:lnSpc>
                <a:spcPct val="90000"/>
              </a:lnSpc>
              <a:buFontTx/>
              <a:buNone/>
              <a:defRPr/>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3011">
                                            <p:txEl>
                                              <p:pRg st="5" end="5"/>
                                            </p:txEl>
                                          </p:spTgt>
                                        </p:tgtEl>
                                        <p:attrNameLst>
                                          <p:attrName>style.visibility</p:attrName>
                                        </p:attrNameLst>
                                      </p:cBhvr>
                                      <p:to>
                                        <p:strVal val="visible"/>
                                      </p:to>
                                    </p:set>
                                    <p:anim calcmode="lin" valueType="num">
                                      <p:cBhvr additive="base">
                                        <p:cTn id="37" dur="500" fill="hold"/>
                                        <p:tgtEl>
                                          <p:spTgt spid="4301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30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1" nodeType="clickEffect">
                                  <p:stCondLst>
                                    <p:cond delay="0"/>
                                  </p:stCondLst>
                                  <p:childTnLst>
                                    <p:set>
                                      <p:cBhvr>
                                        <p:cTn id="46"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1" nodeType="clickEffect">
                                  <p:stCondLst>
                                    <p:cond delay="0"/>
                                  </p:stCondLst>
                                  <p:childTnLst>
                                    <p:set>
                                      <p:cBhvr>
                                        <p:cTn id="50"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1" nodeType="clickEffect">
                                  <p:stCondLst>
                                    <p:cond delay="0"/>
                                  </p:stCondLst>
                                  <p:childTnLst>
                                    <p:set>
                                      <p:cBhvr>
                                        <p:cTn id="54"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1" nodeType="clickEffect">
                                  <p:stCondLst>
                                    <p:cond delay="0"/>
                                  </p:stCondLst>
                                  <p:childTnLst>
                                    <p:set>
                                      <p:cBhvr>
                                        <p:cTn id="58"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430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P spid="43011"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74638"/>
            <a:ext cx="8077200" cy="639762"/>
          </a:xfrm>
          <a:solidFill>
            <a:srgbClr val="C00000"/>
          </a:solidFill>
        </p:spPr>
        <p:txBody>
          <a:bodyPr>
            <a:normAutofit/>
          </a:bodyPr>
          <a:lstStyle/>
          <a:p>
            <a:r>
              <a:rPr lang="en-US" sz="3200" dirty="0" smtClean="0"/>
              <a:t>Executive Brain Networks</a:t>
            </a:r>
            <a:endParaRPr lang="en-US" sz="3200" dirty="0"/>
          </a:p>
        </p:txBody>
      </p:sp>
      <p:pic>
        <p:nvPicPr>
          <p:cNvPr id="1026" name="Picture 2" descr="C:\Users\Russ Barkley\Pictures\MP Navigator EX\2012_03_26\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990600"/>
            <a:ext cx="6248400" cy="556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847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a:solidFill>
            <a:srgbClr val="C00000"/>
          </a:solidFill>
        </p:spPr>
        <p:txBody>
          <a:bodyPr/>
          <a:lstStyle/>
          <a:p>
            <a:pPr>
              <a:defRPr/>
            </a:pPr>
            <a:r>
              <a:rPr lang="en-US" dirty="0" smtClean="0"/>
              <a:t>How Does ADHD Fit Into EF?</a:t>
            </a:r>
            <a:endParaRPr lang="en-US" dirty="0"/>
          </a:p>
        </p:txBody>
      </p:sp>
      <p:sp>
        <p:nvSpPr>
          <p:cNvPr id="6" name="Rectangle 5"/>
          <p:cNvSpPr>
            <a:spLocks noChangeArrowheads="1"/>
          </p:cNvSpPr>
          <p:nvPr/>
        </p:nvSpPr>
        <p:spPr bwMode="auto">
          <a:xfrm>
            <a:off x="533400" y="1295400"/>
            <a:ext cx="8229600" cy="5181600"/>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7" name="TextBox 6"/>
          <p:cNvSpPr txBox="1"/>
          <p:nvPr/>
        </p:nvSpPr>
        <p:spPr>
          <a:xfrm>
            <a:off x="838200" y="1447800"/>
            <a:ext cx="7752008" cy="954107"/>
          </a:xfrm>
          <a:prstGeom prst="rect">
            <a:avLst/>
          </a:prstGeom>
          <a:noFill/>
        </p:spPr>
        <p:txBody>
          <a:bodyPr wrap="square">
            <a:spAutoFit/>
          </a:bodyPr>
          <a:lstStyle/>
          <a:p>
            <a:pPr algn="ctr">
              <a:defRPr/>
            </a:pPr>
            <a:r>
              <a:rPr lang="en-US" sz="2800" dirty="0"/>
              <a:t>EF Comprises </a:t>
            </a:r>
            <a:r>
              <a:rPr lang="en-US" sz="2800" dirty="0" smtClean="0"/>
              <a:t>a Single Domain that Can Be Usefully Subdivided into two Broad Dimensions</a:t>
            </a:r>
            <a:endParaRPr lang="en-US" sz="2800" dirty="0"/>
          </a:p>
        </p:txBody>
      </p:sp>
      <p:sp>
        <p:nvSpPr>
          <p:cNvPr id="8" name="Rounded Rectangle 7"/>
          <p:cNvSpPr>
            <a:spLocks noChangeArrowheads="1"/>
          </p:cNvSpPr>
          <p:nvPr/>
        </p:nvSpPr>
        <p:spPr bwMode="auto">
          <a:xfrm>
            <a:off x="990600" y="2590800"/>
            <a:ext cx="2971800" cy="1676400"/>
          </a:xfrm>
          <a:prstGeom prst="roundRect">
            <a:avLst>
              <a:gd name="adj" fmla="val 16667"/>
            </a:avLst>
          </a:prstGeom>
          <a:solidFill>
            <a:srgbClr val="C00000"/>
          </a:solidFill>
          <a:ln w="9525" algn="ctr">
            <a:solidFill>
              <a:schemeClr val="tx1"/>
            </a:solidFill>
            <a:miter lim="800000"/>
            <a:headEnd/>
            <a:tailEnd/>
          </a:ln>
        </p:spPr>
        <p:txBody>
          <a:bodyPr wrap="none"/>
          <a:lstStyle/>
          <a:p>
            <a:endParaRPr lang="en-US"/>
          </a:p>
        </p:txBody>
      </p:sp>
      <p:sp>
        <p:nvSpPr>
          <p:cNvPr id="9" name="Rounded Rectangle 8"/>
          <p:cNvSpPr>
            <a:spLocks noChangeArrowheads="1"/>
          </p:cNvSpPr>
          <p:nvPr/>
        </p:nvSpPr>
        <p:spPr bwMode="auto">
          <a:xfrm>
            <a:off x="5105400" y="2590800"/>
            <a:ext cx="2971800" cy="1676400"/>
          </a:xfrm>
          <a:prstGeom prst="roundRect">
            <a:avLst>
              <a:gd name="adj" fmla="val 16667"/>
            </a:avLst>
          </a:prstGeom>
          <a:solidFill>
            <a:srgbClr val="00B050"/>
          </a:solidFill>
          <a:ln w="9525" algn="ctr">
            <a:solidFill>
              <a:schemeClr val="accent2"/>
            </a:solidFill>
            <a:miter lim="800000"/>
            <a:headEnd/>
            <a:tailEnd/>
          </a:ln>
        </p:spPr>
        <p:txBody>
          <a:bodyPr wrap="none"/>
          <a:lstStyle/>
          <a:p>
            <a:endParaRPr lang="en-US"/>
          </a:p>
        </p:txBody>
      </p:sp>
      <p:sp>
        <p:nvSpPr>
          <p:cNvPr id="10" name="TextBox 9"/>
          <p:cNvSpPr txBox="1">
            <a:spLocks noChangeArrowheads="1"/>
          </p:cNvSpPr>
          <p:nvPr/>
        </p:nvSpPr>
        <p:spPr bwMode="auto">
          <a:xfrm>
            <a:off x="1143000" y="2590800"/>
            <a:ext cx="2667000" cy="1692275"/>
          </a:xfrm>
          <a:prstGeom prst="rect">
            <a:avLst/>
          </a:prstGeom>
          <a:noFill/>
          <a:ln w="9525">
            <a:noFill/>
            <a:miter lim="800000"/>
            <a:headEnd/>
            <a:tailEnd/>
          </a:ln>
        </p:spPr>
        <p:txBody>
          <a:bodyPr>
            <a:spAutoFit/>
          </a:bodyPr>
          <a:lstStyle/>
          <a:p>
            <a:pPr algn="ctr"/>
            <a:r>
              <a:rPr lang="en-US" sz="3200"/>
              <a:t>Inhibition:</a:t>
            </a:r>
          </a:p>
          <a:p>
            <a:pPr algn="ctr"/>
            <a:r>
              <a:rPr lang="en-US"/>
              <a:t>Motor, </a:t>
            </a:r>
          </a:p>
          <a:p>
            <a:pPr algn="ctr"/>
            <a:r>
              <a:rPr lang="en-US"/>
              <a:t>Verbal, </a:t>
            </a:r>
          </a:p>
          <a:p>
            <a:pPr algn="ctr"/>
            <a:r>
              <a:rPr lang="en-US"/>
              <a:t>Cognitive &amp;</a:t>
            </a:r>
          </a:p>
          <a:p>
            <a:pPr algn="ctr"/>
            <a:r>
              <a:rPr lang="en-US"/>
              <a:t>Emotional</a:t>
            </a:r>
          </a:p>
        </p:txBody>
      </p:sp>
      <p:sp>
        <p:nvSpPr>
          <p:cNvPr id="11" name="TextBox 10"/>
          <p:cNvSpPr txBox="1">
            <a:spLocks noChangeArrowheads="1"/>
          </p:cNvSpPr>
          <p:nvPr/>
        </p:nvSpPr>
        <p:spPr bwMode="auto">
          <a:xfrm>
            <a:off x="5257800" y="2667000"/>
            <a:ext cx="2819400" cy="1538288"/>
          </a:xfrm>
          <a:prstGeom prst="rect">
            <a:avLst/>
          </a:prstGeom>
          <a:noFill/>
          <a:ln w="9525">
            <a:noFill/>
            <a:miter lim="800000"/>
            <a:headEnd/>
            <a:tailEnd/>
          </a:ln>
        </p:spPr>
        <p:txBody>
          <a:bodyPr>
            <a:spAutoFit/>
          </a:bodyPr>
          <a:lstStyle/>
          <a:p>
            <a:pPr algn="ctr"/>
            <a:r>
              <a:rPr lang="en-US" sz="2800" dirty="0"/>
              <a:t>Meta-Cognition:</a:t>
            </a:r>
          </a:p>
          <a:p>
            <a:pPr algn="ctr"/>
            <a:r>
              <a:rPr lang="en-US" sz="1600" dirty="0"/>
              <a:t>Nonverbal WM</a:t>
            </a:r>
          </a:p>
          <a:p>
            <a:pPr algn="ctr"/>
            <a:r>
              <a:rPr lang="en-US" sz="1600" dirty="0"/>
              <a:t>Verbal WM</a:t>
            </a:r>
          </a:p>
          <a:p>
            <a:pPr algn="ctr"/>
            <a:r>
              <a:rPr lang="en-US" sz="1600" dirty="0"/>
              <a:t>Planning/Problem-solving</a:t>
            </a:r>
          </a:p>
          <a:p>
            <a:pPr algn="ctr"/>
            <a:r>
              <a:rPr lang="en-US" sz="1600" dirty="0"/>
              <a:t>Emotional self-regulation</a:t>
            </a:r>
            <a:endParaRPr lang="en-US" dirty="0"/>
          </a:p>
        </p:txBody>
      </p:sp>
      <p:sp>
        <p:nvSpPr>
          <p:cNvPr id="12" name="Oval 11"/>
          <p:cNvSpPr>
            <a:spLocks noChangeArrowheads="1"/>
          </p:cNvSpPr>
          <p:nvPr/>
        </p:nvSpPr>
        <p:spPr bwMode="auto">
          <a:xfrm>
            <a:off x="5562600" y="4724400"/>
            <a:ext cx="2133600" cy="1066800"/>
          </a:xfrm>
          <a:prstGeom prst="ellipse">
            <a:avLst/>
          </a:prstGeom>
          <a:solidFill>
            <a:srgbClr val="FFFF00"/>
          </a:solidFill>
          <a:ln w="9525" algn="ctr">
            <a:solidFill>
              <a:schemeClr val="tx1"/>
            </a:solidFill>
            <a:miter lim="800000"/>
            <a:headEnd/>
            <a:tailEnd/>
          </a:ln>
        </p:spPr>
        <p:txBody>
          <a:bodyPr wrap="none"/>
          <a:lstStyle/>
          <a:p>
            <a:endParaRPr lang="en-US"/>
          </a:p>
        </p:txBody>
      </p:sp>
      <p:sp>
        <p:nvSpPr>
          <p:cNvPr id="13" name="Oval 12"/>
          <p:cNvSpPr>
            <a:spLocks noChangeArrowheads="1"/>
          </p:cNvSpPr>
          <p:nvPr/>
        </p:nvSpPr>
        <p:spPr bwMode="auto">
          <a:xfrm>
            <a:off x="1295400" y="4724400"/>
            <a:ext cx="2133600" cy="1066800"/>
          </a:xfrm>
          <a:prstGeom prst="ellipse">
            <a:avLst/>
          </a:prstGeom>
          <a:solidFill>
            <a:srgbClr val="FFFF00"/>
          </a:solidFill>
          <a:ln w="9525" algn="ctr">
            <a:solidFill>
              <a:schemeClr val="tx1"/>
            </a:solidFill>
            <a:miter lim="800000"/>
            <a:headEnd/>
            <a:tailEnd/>
          </a:ln>
        </p:spPr>
        <p:txBody>
          <a:bodyPr wrap="none"/>
          <a:lstStyle/>
          <a:p>
            <a:endParaRPr lang="en-US"/>
          </a:p>
        </p:txBody>
      </p:sp>
      <p:sp>
        <p:nvSpPr>
          <p:cNvPr id="14" name="TextBox 13"/>
          <p:cNvSpPr txBox="1"/>
          <p:nvPr/>
        </p:nvSpPr>
        <p:spPr>
          <a:xfrm>
            <a:off x="1524000" y="4953000"/>
            <a:ext cx="1676400" cy="584200"/>
          </a:xfrm>
          <a:prstGeom prst="rect">
            <a:avLst/>
          </a:prstGeom>
          <a:noFill/>
        </p:spPr>
        <p:txBody>
          <a:bodyPr>
            <a:spAutoFit/>
          </a:bodyPr>
          <a:lstStyle/>
          <a:p>
            <a:pPr algn="ctr">
              <a:defRPr/>
            </a:pPr>
            <a:r>
              <a:rPr lang="en-US" sz="1600" dirty="0">
                <a:solidFill>
                  <a:schemeClr val="accent2">
                    <a:lumMod val="75000"/>
                  </a:schemeClr>
                </a:solidFill>
              </a:rPr>
              <a:t>Hyperactivity-</a:t>
            </a:r>
          </a:p>
          <a:p>
            <a:pPr algn="ctr">
              <a:defRPr/>
            </a:pPr>
            <a:r>
              <a:rPr lang="en-US" sz="1600" dirty="0">
                <a:solidFill>
                  <a:schemeClr val="accent2">
                    <a:lumMod val="75000"/>
                  </a:schemeClr>
                </a:solidFill>
              </a:rPr>
              <a:t>Impulsivity</a:t>
            </a:r>
          </a:p>
        </p:txBody>
      </p:sp>
      <p:sp>
        <p:nvSpPr>
          <p:cNvPr id="15" name="TextBox 14"/>
          <p:cNvSpPr txBox="1"/>
          <p:nvPr/>
        </p:nvSpPr>
        <p:spPr>
          <a:xfrm>
            <a:off x="5867400" y="5029200"/>
            <a:ext cx="1600200" cy="369888"/>
          </a:xfrm>
          <a:prstGeom prst="rect">
            <a:avLst/>
          </a:prstGeom>
          <a:noFill/>
        </p:spPr>
        <p:txBody>
          <a:bodyPr>
            <a:spAutoFit/>
          </a:bodyPr>
          <a:lstStyle/>
          <a:p>
            <a:pPr algn="ctr">
              <a:defRPr/>
            </a:pPr>
            <a:r>
              <a:rPr lang="en-US" dirty="0">
                <a:solidFill>
                  <a:schemeClr val="accent2">
                    <a:lumMod val="75000"/>
                  </a:schemeClr>
                </a:solidFill>
              </a:rPr>
              <a:t>Inattention</a:t>
            </a:r>
          </a:p>
        </p:txBody>
      </p:sp>
      <p:sp>
        <p:nvSpPr>
          <p:cNvPr id="16" name="Up Arrow 15"/>
          <p:cNvSpPr>
            <a:spLocks noChangeArrowheads="1"/>
          </p:cNvSpPr>
          <p:nvPr/>
        </p:nvSpPr>
        <p:spPr bwMode="auto">
          <a:xfrm>
            <a:off x="1905000" y="4191000"/>
            <a:ext cx="914400" cy="533400"/>
          </a:xfrm>
          <a:prstGeom prst="upArrow">
            <a:avLst>
              <a:gd name="adj1" fmla="val 50000"/>
              <a:gd name="adj2" fmla="val 50000"/>
            </a:avLst>
          </a:prstGeom>
          <a:solidFill>
            <a:schemeClr val="tx1"/>
          </a:solidFill>
          <a:ln w="9525" algn="ctr">
            <a:solidFill>
              <a:schemeClr val="tx1"/>
            </a:solidFill>
            <a:miter lim="800000"/>
            <a:headEnd/>
            <a:tailEnd/>
          </a:ln>
        </p:spPr>
        <p:txBody>
          <a:bodyPr wrap="none"/>
          <a:lstStyle/>
          <a:p>
            <a:endParaRPr lang="en-US"/>
          </a:p>
        </p:txBody>
      </p:sp>
      <p:sp>
        <p:nvSpPr>
          <p:cNvPr id="17" name="Up Arrow 16"/>
          <p:cNvSpPr>
            <a:spLocks noChangeArrowheads="1"/>
          </p:cNvSpPr>
          <p:nvPr/>
        </p:nvSpPr>
        <p:spPr bwMode="auto">
          <a:xfrm>
            <a:off x="6172200" y="4191000"/>
            <a:ext cx="914400" cy="533400"/>
          </a:xfrm>
          <a:prstGeom prst="upArrow">
            <a:avLst>
              <a:gd name="adj1" fmla="val 50000"/>
              <a:gd name="adj2" fmla="val 50000"/>
            </a:avLst>
          </a:prstGeom>
          <a:solidFill>
            <a:schemeClr val="tx1"/>
          </a:solidFill>
          <a:ln w="9525" algn="ctr">
            <a:solidFill>
              <a:schemeClr val="tx1"/>
            </a:solidFill>
            <a:miter lim="800000"/>
            <a:headEnd/>
            <a:tailEnd/>
          </a:ln>
        </p:spPr>
        <p:txBody>
          <a:bodyPr wrap="none"/>
          <a:lstStyle/>
          <a:p>
            <a:endParaRPr lang="en-US"/>
          </a:p>
        </p:txBody>
      </p:sp>
      <p:sp>
        <p:nvSpPr>
          <p:cNvPr id="18" name="TextBox 17"/>
          <p:cNvSpPr txBox="1">
            <a:spLocks noChangeArrowheads="1"/>
          </p:cNvSpPr>
          <p:nvPr/>
        </p:nvSpPr>
        <p:spPr bwMode="auto">
          <a:xfrm>
            <a:off x="3657600" y="4572000"/>
            <a:ext cx="1828800" cy="923925"/>
          </a:xfrm>
          <a:prstGeom prst="rect">
            <a:avLst/>
          </a:prstGeom>
          <a:noFill/>
          <a:ln w="9525">
            <a:noFill/>
            <a:miter lim="800000"/>
            <a:headEnd/>
            <a:tailEnd/>
          </a:ln>
        </p:spPr>
        <p:txBody>
          <a:bodyPr>
            <a:spAutoFit/>
          </a:bodyPr>
          <a:lstStyle/>
          <a:p>
            <a:pPr algn="ctr"/>
            <a:r>
              <a:rPr lang="en-US" dirty="0"/>
              <a:t>Where does ADHD fit into them?</a:t>
            </a:r>
          </a:p>
        </p:txBody>
      </p:sp>
    </p:spTree>
    <p:extLst>
      <p:ext uri="{BB962C8B-B14F-4D97-AF65-F5344CB8AC3E}">
        <p14:creationId xmlns:p14="http://schemas.microsoft.com/office/powerpoint/2010/main" val="302256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ppt_x"/>
                                          </p:val>
                                        </p:tav>
                                        <p:tav tm="100000">
                                          <p:val>
                                            <p:strVal val="#ppt_x"/>
                                          </p:val>
                                        </p:tav>
                                      </p:tavLst>
                                    </p:anim>
                                    <p:anim calcmode="lin" valueType="num">
                                      <p:cBhvr additive="base">
                                        <p:cTn id="3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additive="base">
                                        <p:cTn id="63" dur="500" fill="hold"/>
                                        <p:tgtEl>
                                          <p:spTgt spid="15"/>
                                        </p:tgtEl>
                                        <p:attrNameLst>
                                          <p:attrName>ppt_x</p:attrName>
                                        </p:attrNameLst>
                                      </p:cBhvr>
                                      <p:tavLst>
                                        <p:tav tm="0">
                                          <p:val>
                                            <p:strVal val="#ppt_x"/>
                                          </p:val>
                                        </p:tav>
                                        <p:tav tm="100000">
                                          <p:val>
                                            <p:strVal val="#ppt_x"/>
                                          </p:val>
                                        </p:tav>
                                      </p:tavLst>
                                    </p:anim>
                                    <p:anim calcmode="lin" valueType="num">
                                      <p:cBhvr additive="base">
                                        <p:cTn id="6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ppt_x"/>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animBg="1"/>
      <p:bldP spid="10" grpId="0"/>
      <p:bldP spid="11" grpId="0"/>
      <p:bldP spid="12" grpId="0" animBg="1"/>
      <p:bldP spid="13" grpId="0" animBg="1"/>
      <p:bldP spid="14" grpId="0"/>
      <p:bldP spid="15" grpId="0"/>
      <p:bldP spid="16" grpId="0" animBg="1"/>
      <p:bldP spid="17" grpId="0" animBg="1"/>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1752600"/>
            <a:ext cx="7772400" cy="1371600"/>
          </a:xfrm>
        </p:spPr>
        <p:txBody>
          <a:bodyPr/>
          <a:lstStyle/>
          <a:p>
            <a:r>
              <a:rPr lang="en-US" dirty="0" smtClean="0"/>
              <a:t/>
            </a:r>
            <a:br>
              <a:rPr lang="en-US" dirty="0" smtClean="0"/>
            </a:br>
            <a:r>
              <a:rPr lang="en-US" dirty="0" smtClean="0"/>
              <a:t>Executive Functioning:</a:t>
            </a:r>
            <a:br>
              <a:rPr lang="en-US" dirty="0" smtClean="0"/>
            </a:br>
            <a:endParaRPr lang="en-US" dirty="0"/>
          </a:p>
        </p:txBody>
      </p:sp>
      <p:sp>
        <p:nvSpPr>
          <p:cNvPr id="5" name="Subtitle 4"/>
          <p:cNvSpPr>
            <a:spLocks noGrp="1"/>
          </p:cNvSpPr>
          <p:nvPr>
            <p:ph type="subTitle" idx="1"/>
          </p:nvPr>
        </p:nvSpPr>
        <p:spPr>
          <a:xfrm>
            <a:off x="1371600" y="3429000"/>
            <a:ext cx="6400800" cy="533400"/>
          </a:xfrm>
        </p:spPr>
        <p:txBody>
          <a:bodyPr/>
          <a:lstStyle/>
          <a:p>
            <a:r>
              <a:rPr lang="en-US" dirty="0"/>
              <a:t>Nature and Problems</a:t>
            </a:r>
          </a:p>
        </p:txBody>
      </p:sp>
      <p:sp>
        <p:nvSpPr>
          <p:cNvPr id="6" name="TextBox 5"/>
          <p:cNvSpPr txBox="1"/>
          <p:nvPr/>
        </p:nvSpPr>
        <p:spPr>
          <a:xfrm>
            <a:off x="533400" y="5303924"/>
            <a:ext cx="8229600" cy="646331"/>
          </a:xfrm>
          <a:prstGeom prst="rect">
            <a:avLst/>
          </a:prstGeom>
          <a:noFill/>
        </p:spPr>
        <p:txBody>
          <a:bodyPr wrap="square" rtlCol="0">
            <a:spAutoFit/>
          </a:bodyPr>
          <a:lstStyle/>
          <a:p>
            <a:r>
              <a:rPr lang="en-US" dirty="0" smtClean="0"/>
              <a:t>From R. A. Barkley (2012).  </a:t>
            </a:r>
            <a:r>
              <a:rPr lang="en-US" i="1" dirty="0" smtClean="0"/>
              <a:t>The Executive Functions:  What They Are, How They Work, and Why They Evolved.  </a:t>
            </a:r>
            <a:r>
              <a:rPr lang="en-US" dirty="0" smtClean="0"/>
              <a:t>New York: Guilford Press</a:t>
            </a:r>
            <a:endParaRPr lang="en-US" dirty="0"/>
          </a:p>
        </p:txBody>
      </p:sp>
    </p:spTree>
    <p:extLst>
      <p:ext uri="{BB962C8B-B14F-4D97-AF65-F5344CB8AC3E}">
        <p14:creationId xmlns:p14="http://schemas.microsoft.com/office/powerpoint/2010/main" val="3669342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04800" y="152400"/>
            <a:ext cx="8610600" cy="762000"/>
          </a:xfrm>
        </p:spPr>
        <p:txBody>
          <a:bodyPr/>
          <a:lstStyle/>
          <a:p>
            <a:r>
              <a:rPr lang="en-US" sz="3600" dirty="0" smtClean="0"/>
              <a:t>Problems with the EF Construct</a:t>
            </a:r>
            <a:endParaRPr lang="en-US" dirty="0" smtClean="0"/>
          </a:p>
        </p:txBody>
      </p:sp>
      <p:sp>
        <p:nvSpPr>
          <p:cNvPr id="3" name="Content Placeholder 2"/>
          <p:cNvSpPr>
            <a:spLocks noGrp="1"/>
          </p:cNvSpPr>
          <p:nvPr>
            <p:ph idx="1"/>
          </p:nvPr>
        </p:nvSpPr>
        <p:spPr>
          <a:xfrm>
            <a:off x="228600" y="914400"/>
            <a:ext cx="8686800" cy="5483225"/>
          </a:xfrm>
        </p:spPr>
        <p:txBody>
          <a:bodyPr/>
          <a:lstStyle/>
          <a:p>
            <a:r>
              <a:rPr lang="en-US" sz="2400" dirty="0" smtClean="0"/>
              <a:t>Lacks any consensus definition</a:t>
            </a:r>
          </a:p>
          <a:p>
            <a:r>
              <a:rPr lang="en-US" sz="2400" dirty="0" smtClean="0"/>
              <a:t>Considered to be a meta-construct serving as an “umbrella” term for a set of more specific components</a:t>
            </a:r>
          </a:p>
          <a:p>
            <a:r>
              <a:rPr lang="en-US" sz="2400" dirty="0" smtClean="0"/>
              <a:t>Assessment of EF nearly always employs “cold” cognitive psychometric tests.  But tests of EF are problematic for various reasons</a:t>
            </a:r>
          </a:p>
          <a:p>
            <a:pPr lvl="1"/>
            <a:r>
              <a:rPr lang="en-US" sz="1800" dirty="0" smtClean="0"/>
              <a:t>Are unreliable and often poorly normed</a:t>
            </a:r>
          </a:p>
          <a:p>
            <a:pPr lvl="1"/>
            <a:r>
              <a:rPr lang="en-US" sz="1800" dirty="0" smtClean="0"/>
              <a:t>Lack ecological validity</a:t>
            </a:r>
          </a:p>
          <a:p>
            <a:pPr lvl="2"/>
            <a:r>
              <a:rPr lang="en-US" sz="1600" dirty="0" smtClean="0"/>
              <a:t>do not correlate with EF rating scales or observations</a:t>
            </a:r>
          </a:p>
          <a:p>
            <a:pPr lvl="1"/>
            <a:r>
              <a:rPr lang="en-US" sz="1800" dirty="0" smtClean="0"/>
              <a:t>Do not predict impairment in major domains of life in which EF is important for effective functioning; </a:t>
            </a:r>
          </a:p>
          <a:p>
            <a:pPr lvl="1"/>
            <a:r>
              <a:rPr lang="en-US" sz="1800" dirty="0" smtClean="0"/>
              <a:t>EF ratings do predict impairment</a:t>
            </a:r>
          </a:p>
          <a:p>
            <a:r>
              <a:rPr lang="en-US" sz="2400" dirty="0" smtClean="0"/>
              <a:t>There is no accepted theory of EF nor is EF placed within its evolutionary context – why have EF?</a:t>
            </a:r>
          </a:p>
        </p:txBody>
      </p:sp>
    </p:spTree>
    <p:extLst>
      <p:ext uri="{BB962C8B-B14F-4D97-AF65-F5344CB8AC3E}">
        <p14:creationId xmlns:p14="http://schemas.microsoft.com/office/powerpoint/2010/main" val="26372238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7.7|14.8|13|28.8|15.5|18.9"/>
</p:tagLst>
</file>

<file path=ppt/tags/tag2.xml><?xml version="1.0" encoding="utf-8"?>
<p:tagLst xmlns:a="http://schemas.openxmlformats.org/drawingml/2006/main" xmlns:r="http://schemas.openxmlformats.org/officeDocument/2006/relationships" xmlns:p="http://schemas.openxmlformats.org/presentationml/2006/main">
  <p:tag name="TIMING" val="|7.3|23.2|24.7|36.5|39.6"/>
</p:tagLst>
</file>

<file path=ppt/tags/tag3.xml><?xml version="1.0" encoding="utf-8"?>
<p:tagLst xmlns:a="http://schemas.openxmlformats.org/drawingml/2006/main" xmlns:r="http://schemas.openxmlformats.org/officeDocument/2006/relationships" xmlns:p="http://schemas.openxmlformats.org/presentationml/2006/main">
  <p:tag name="TIMING" val="|8|0.6|10.5|9.8|9.1|24.8|7.1|0.8|1|2.1"/>
</p:tagLst>
</file>

<file path=ppt/theme/theme1.xml><?xml version="1.0" encoding="utf-8"?>
<a:theme xmlns:a="http://schemas.openxmlformats.org/drawingml/2006/main" name="Mountain Top">
  <a:themeElements>
    <a:clrScheme name="Mountain Top 11">
      <a:dk1>
        <a:srgbClr val="993300"/>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FFFFFF"/>
      </a:hlink>
      <a:folHlink>
        <a:srgbClr val="C0C0C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
      <a:clrScheme name="Mountain Top 10">
        <a:dk1>
          <a:srgbClr val="993300"/>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11">
        <a:dk1>
          <a:srgbClr val="993300"/>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FFFFFF"/>
        </a:hlink>
        <a:folHlink>
          <a:srgbClr val="C0C0C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2674</TotalTime>
  <Pages>135</Pages>
  <Words>3043</Words>
  <Application>Microsoft Office PowerPoint</Application>
  <PresentationFormat>Letter Paper (8.5x11 in)</PresentationFormat>
  <Paragraphs>326</Paragraphs>
  <Slides>39</Slides>
  <Notes>17</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Mountain Top</vt:lpstr>
      <vt:lpstr>ADHD, Self-Regulation, and Executive Functioning: Theory and Implications for Management</vt:lpstr>
      <vt:lpstr>Dr. Barkley’s Disclosure</vt:lpstr>
      <vt:lpstr>Does ADHD = EFDD????  (Executive Function Deficit Disorder)</vt:lpstr>
      <vt:lpstr>The Neuro-Anatomy and Neuropsychology of ADHD Virtually Guarantee It!</vt:lpstr>
      <vt:lpstr>The Prefontal Cortical Networks Involved in EF Are Also the Networks Implicated in Self-Regulation and in ADHD</vt:lpstr>
      <vt:lpstr>Executive Brain Networks</vt:lpstr>
      <vt:lpstr>How Does ADHD Fit Into EF?</vt:lpstr>
      <vt:lpstr> Executive Functioning: </vt:lpstr>
      <vt:lpstr>Problems with the EF Construct</vt:lpstr>
      <vt:lpstr>Current Paradox</vt:lpstr>
      <vt:lpstr>Study of clinic-referred adults with ADHD (Barkley &amp; Murphy, 2010)</vt:lpstr>
      <vt:lpstr>Group differences on EF scales</vt:lpstr>
      <vt:lpstr>Which Method of Assessing EF is the Most Valid?</vt:lpstr>
      <vt:lpstr>What’s Wrong with EF Tests?</vt:lpstr>
      <vt:lpstr>How to Resolve the Problems?</vt:lpstr>
      <vt:lpstr>Building a Theory of EF and ADHD: Linking Inhibition, Self-Control, and the Executive Functions</vt:lpstr>
      <vt:lpstr>What is Self-Regulation?</vt:lpstr>
      <vt:lpstr>What is EF?</vt:lpstr>
      <vt:lpstr>The EFs Create Four Developmental Transitions in What is Controlling Behavior</vt:lpstr>
      <vt:lpstr> Building an Extended Phenotype of Executive Functioning </vt:lpstr>
      <vt:lpstr>Michon’s Model of Driving</vt:lpstr>
      <vt:lpstr>Anterior-posterior (rostral-caudal) hierarchy of cognitive control of behavior</vt:lpstr>
      <vt:lpstr>Executive Functioning - Defined</vt:lpstr>
      <vt:lpstr>Barkley’s Model of EF</vt:lpstr>
      <vt:lpstr>6 Level Hierarchy of EF</vt:lpstr>
      <vt:lpstr>PowerPoint Presentation</vt:lpstr>
      <vt:lpstr>Understanding EF Disorders</vt:lpstr>
      <vt:lpstr>6 Level Hierarchy of EF</vt:lpstr>
      <vt:lpstr>Anterior-posterior (rostral-caudal) hierarchy of cognitive control of behavior</vt:lpstr>
      <vt:lpstr>The Brain as a Knowledge vs. Performance Device</vt:lpstr>
      <vt:lpstr>Understanding ADHD</vt:lpstr>
      <vt:lpstr>Understanding ADHD</vt:lpstr>
      <vt:lpstr>Implications for Treatment</vt:lpstr>
      <vt:lpstr>More Treatment Implications</vt:lpstr>
      <vt:lpstr>How can we compensate for EF deficits? By reverse engineering the EF system</vt:lpstr>
      <vt:lpstr>Self-Regulatory Strength is a Limited Resource Pool</vt:lpstr>
      <vt:lpstr>Replenishing the EF/SR Resource Pool</vt:lpstr>
      <vt:lpstr>Conclusions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PREVIOUS DIAGNOSTIC TERMS</dc:title>
  <dc:subject>child</dc:subject>
  <dc:creator>BONNIE MURPHY</dc:creator>
  <cp:lastModifiedBy>Lenovo User</cp:lastModifiedBy>
  <cp:revision>370</cp:revision>
  <cp:lastPrinted>1999-06-02T17:58:25Z</cp:lastPrinted>
  <dcterms:created xsi:type="dcterms:W3CDTF">1998-01-07T18:53:52Z</dcterms:created>
  <dcterms:modified xsi:type="dcterms:W3CDTF">2012-09-19T19:40:17Z</dcterms:modified>
</cp:coreProperties>
</file>